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4"/>
    <p:sldMasterId id="2147483667" r:id="rId5"/>
  </p:sldMasterIdLst>
  <p:notesMasterIdLst>
    <p:notesMasterId r:id="rId34"/>
  </p:notesMasterIdLst>
  <p:handoutMasterIdLst>
    <p:handoutMasterId r:id="rId35"/>
  </p:handoutMasterIdLst>
  <p:sldIdLst>
    <p:sldId id="256" r:id="rId6"/>
    <p:sldId id="259" r:id="rId7"/>
    <p:sldId id="2147478516" r:id="rId8"/>
    <p:sldId id="288" r:id="rId9"/>
    <p:sldId id="2147478517" r:id="rId10"/>
    <p:sldId id="2147478518" r:id="rId11"/>
    <p:sldId id="257" r:id="rId12"/>
    <p:sldId id="278" r:id="rId13"/>
    <p:sldId id="279" r:id="rId14"/>
    <p:sldId id="281" r:id="rId15"/>
    <p:sldId id="282" r:id="rId16"/>
    <p:sldId id="283" r:id="rId17"/>
    <p:sldId id="284" r:id="rId18"/>
    <p:sldId id="286" r:id="rId19"/>
    <p:sldId id="2147478520" r:id="rId20"/>
    <p:sldId id="2147478521" r:id="rId21"/>
    <p:sldId id="2147478523" r:id="rId22"/>
    <p:sldId id="2147478524" r:id="rId23"/>
    <p:sldId id="2147478525" r:id="rId24"/>
    <p:sldId id="2147478526" r:id="rId25"/>
    <p:sldId id="2147478527" r:id="rId26"/>
    <p:sldId id="2147478528" r:id="rId27"/>
    <p:sldId id="2147478529" r:id="rId28"/>
    <p:sldId id="2147478531" r:id="rId29"/>
    <p:sldId id="2147478532" r:id="rId30"/>
    <p:sldId id="2147478533" r:id="rId31"/>
    <p:sldId id="2147478534" r:id="rId32"/>
    <p:sldId id="214747853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164352-C49C-8644-A3A9-4F8CFC73D88A}" v="133" dt="2024-03-01T04:36:26.2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7"/>
    <p:restoredTop sz="94817"/>
  </p:normalViewPr>
  <p:slideViewPr>
    <p:cSldViewPr snapToGrid="0">
      <p:cViewPr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1DDB1CD-DF2A-DD3B-F219-BF1AEC6191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DDB4B-6F13-967F-D4B3-E65FDB25A0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A869F3-D6FB-4FB8-9734-3B49261AF639}" type="datetimeFigureOut">
              <a:rPr lang="en-IN" smtClean="0"/>
              <a:t>27/02/24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60DBC8-F76E-D570-3415-6F52A384C3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90A617-A949-C296-9B4F-B40890403C5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ADF83-1A3B-48E8-B917-E57409077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05876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sv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EBECD7-4AD6-C54B-9002-EF028C7756B4}" type="datetimeFigureOut">
              <a:rPr lang="en-US" smtClean="0"/>
              <a:t>3/1/24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F5B44C-39D5-A644-A7CA-1DB4ED199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390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EF4A5-2FB9-8A92-02D3-F0BD23E097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9BDFED-7D92-AF6F-BEDB-727783915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9650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black background">
            <a:extLst>
              <a:ext uri="{FF2B5EF4-FFF2-40B4-BE49-F238E27FC236}">
                <a16:creationId xmlns:a16="http://schemas.microsoft.com/office/drawing/2014/main" id="{FDBE6B7A-8F9E-A82D-2E3D-3DF5C1695B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614800"/>
            <a:ext cx="14896618" cy="15553823"/>
          </a:xfrm>
          <a:prstGeom prst="rect">
            <a:avLst/>
          </a:prstGeom>
        </p:spPr>
      </p:pic>
      <p:pic>
        <p:nvPicPr>
          <p:cNvPr id="12" name="Picture 11" descr="A blue and black background">
            <a:extLst>
              <a:ext uri="{FF2B5EF4-FFF2-40B4-BE49-F238E27FC236}">
                <a16:creationId xmlns:a16="http://schemas.microsoft.com/office/drawing/2014/main" id="{63A7DF76-B765-B227-4C2E-4D0BA6686B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220410" y="-1355544"/>
            <a:ext cx="14896618" cy="15553823"/>
          </a:xfrm>
          <a:prstGeom prst="rect">
            <a:avLst/>
          </a:prstGeom>
        </p:spPr>
      </p:pic>
      <p:pic>
        <p:nvPicPr>
          <p:cNvPr id="7" name="Picture 6" descr="A black and white image of a hexagon">
            <a:extLst>
              <a:ext uri="{FF2B5EF4-FFF2-40B4-BE49-F238E27FC236}">
                <a16:creationId xmlns:a16="http://schemas.microsoft.com/office/drawing/2014/main" id="{DFFBAB11-B4CD-369E-E9E0-6290D60F59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5929" y="-2731625"/>
            <a:ext cx="24517749" cy="1379123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7147458F-1802-0ABC-BDB7-EBDF95A041F1}"/>
              </a:ext>
            </a:extLst>
          </p:cNvPr>
          <p:cNvGrpSpPr/>
          <p:nvPr userDrawn="1"/>
        </p:nvGrpSpPr>
        <p:grpSpPr>
          <a:xfrm>
            <a:off x="319064" y="5867347"/>
            <a:ext cx="1693086" cy="930425"/>
            <a:chOff x="319064" y="5867347"/>
            <a:chExt cx="1693086" cy="930425"/>
          </a:xfrm>
        </p:grpSpPr>
        <p:pic>
          <p:nvPicPr>
            <p:cNvPr id="14" name="Picture 13" descr="A blue text on a black background&#10;&#10;Description automatically generated">
              <a:extLst>
                <a:ext uri="{FF2B5EF4-FFF2-40B4-BE49-F238E27FC236}">
                  <a16:creationId xmlns:a16="http://schemas.microsoft.com/office/drawing/2014/main" id="{E23BD951-33C3-1479-7A66-93ADA4FA43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562" b="89243" l="5741" r="95278">
                          <a14:foregroundMark x1="11944" y1="47012" x2="11944" y2="47012"/>
                          <a14:foregroundMark x1="5833" y1="49402" x2="5833" y2="49402"/>
                          <a14:foregroundMark x1="12130" y1="80876" x2="12130" y2="80876"/>
                          <a14:foregroundMark x1="19259" y1="74104" x2="19259" y2="74104"/>
                          <a14:foregroundMark x1="35926" y1="46614" x2="35926" y2="46614"/>
                          <a14:foregroundMark x1="42778" y1="64143" x2="42778" y2="64143"/>
                          <a14:foregroundMark x1="59444" y1="68526" x2="59444" y2="68526"/>
                          <a14:foregroundMark x1="68241" y1="61753" x2="68241" y2="61753"/>
                          <a14:foregroundMark x1="77963" y1="56972" x2="77963" y2="56972"/>
                          <a14:foregroundMark x1="75926" y1="64143" x2="75926" y2="64143"/>
                          <a14:foregroundMark x1="88333" y1="47809" x2="88333" y2="47809"/>
                          <a14:foregroundMark x1="95278" y1="46614" x2="95278" y2="4661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8" r="74017"/>
            <a:stretch/>
          </p:blipFill>
          <p:spPr>
            <a:xfrm>
              <a:off x="319064" y="5977719"/>
              <a:ext cx="682028" cy="709683"/>
            </a:xfrm>
            <a:prstGeom prst="rect">
              <a:avLst/>
            </a:prstGeom>
          </p:spPr>
        </p:pic>
        <p:pic>
          <p:nvPicPr>
            <p:cNvPr id="15" name="Picture 14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26BB7F22-4319-524E-3349-6C5712464E3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694"/>
            <a:stretch/>
          </p:blipFill>
          <p:spPr>
            <a:xfrm>
              <a:off x="660078" y="5867347"/>
              <a:ext cx="1352072" cy="930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9610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white image of a hexagon">
            <a:extLst>
              <a:ext uri="{FF2B5EF4-FFF2-40B4-BE49-F238E27FC236}">
                <a16:creationId xmlns:a16="http://schemas.microsoft.com/office/drawing/2014/main" id="{CF830C7D-149D-16D7-84E3-8C7595E9D3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86358">
            <a:off x="-5335929" y="-2731625"/>
            <a:ext cx="24517749" cy="13791235"/>
          </a:xfrm>
          <a:prstGeom prst="rect">
            <a:avLst/>
          </a:prstGeom>
        </p:spPr>
      </p:pic>
      <p:pic>
        <p:nvPicPr>
          <p:cNvPr id="11" name="Picture 10" descr="A blue and black background">
            <a:extLst>
              <a:ext uri="{FF2B5EF4-FFF2-40B4-BE49-F238E27FC236}">
                <a16:creationId xmlns:a16="http://schemas.microsoft.com/office/drawing/2014/main" id="{09A27F42-4C08-7156-FE8B-99467919EE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16771" y="-918912"/>
            <a:ext cx="14896618" cy="15553823"/>
          </a:xfrm>
          <a:prstGeom prst="rect">
            <a:avLst/>
          </a:prstGeom>
        </p:spPr>
      </p:pic>
      <p:pic>
        <p:nvPicPr>
          <p:cNvPr id="13" name="Picture 12" descr="A blue and black elephant with a black background">
            <a:extLst>
              <a:ext uri="{FF2B5EF4-FFF2-40B4-BE49-F238E27FC236}">
                <a16:creationId xmlns:a16="http://schemas.microsoft.com/office/drawing/2014/main" id="{528D8611-538F-4D8B-4463-B77D9244E96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5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340" y="3685941"/>
            <a:ext cx="6513449" cy="366381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C44F989E-6C08-E9BB-052C-0D21062ADEE6}"/>
              </a:ext>
            </a:extLst>
          </p:cNvPr>
          <p:cNvGrpSpPr/>
          <p:nvPr userDrawn="1"/>
        </p:nvGrpSpPr>
        <p:grpSpPr>
          <a:xfrm>
            <a:off x="319064" y="5867347"/>
            <a:ext cx="1693086" cy="930425"/>
            <a:chOff x="319064" y="5867347"/>
            <a:chExt cx="1693086" cy="930425"/>
          </a:xfrm>
        </p:grpSpPr>
        <p:pic>
          <p:nvPicPr>
            <p:cNvPr id="18" name="Picture 17" descr="A blue text on a black background&#10;&#10;Description automatically generated">
              <a:extLst>
                <a:ext uri="{FF2B5EF4-FFF2-40B4-BE49-F238E27FC236}">
                  <a16:creationId xmlns:a16="http://schemas.microsoft.com/office/drawing/2014/main" id="{C6CD03C9-277B-7CF4-85E5-9536FAB585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562" b="89243" l="5741" r="95278">
                          <a14:foregroundMark x1="11944" y1="47012" x2="11944" y2="47012"/>
                          <a14:foregroundMark x1="5833" y1="49402" x2="5833" y2="49402"/>
                          <a14:foregroundMark x1="12130" y1="80876" x2="12130" y2="80876"/>
                          <a14:foregroundMark x1="19259" y1="74104" x2="19259" y2="74104"/>
                          <a14:foregroundMark x1="35926" y1="46614" x2="35926" y2="46614"/>
                          <a14:foregroundMark x1="42778" y1="64143" x2="42778" y2="64143"/>
                          <a14:foregroundMark x1="59444" y1="68526" x2="59444" y2="68526"/>
                          <a14:foregroundMark x1="68241" y1="61753" x2="68241" y2="61753"/>
                          <a14:foregroundMark x1="77963" y1="56972" x2="77963" y2="56972"/>
                          <a14:foregroundMark x1="75926" y1="64143" x2="75926" y2="64143"/>
                          <a14:foregroundMark x1="88333" y1="47809" x2="88333" y2="47809"/>
                          <a14:foregroundMark x1="95278" y1="46614" x2="95278" y2="4661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8" r="74017"/>
            <a:stretch/>
          </p:blipFill>
          <p:spPr>
            <a:xfrm>
              <a:off x="319064" y="5977719"/>
              <a:ext cx="682028" cy="709683"/>
            </a:xfrm>
            <a:prstGeom prst="rect">
              <a:avLst/>
            </a:prstGeom>
          </p:spPr>
        </p:pic>
        <p:pic>
          <p:nvPicPr>
            <p:cNvPr id="19" name="Picture 18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1412CFA9-1A4A-7BC3-A4F3-93B7B0B056D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694"/>
            <a:stretch/>
          </p:blipFill>
          <p:spPr>
            <a:xfrm>
              <a:off x="660078" y="5867347"/>
              <a:ext cx="1352072" cy="930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4714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e and black background">
            <a:extLst>
              <a:ext uri="{FF2B5EF4-FFF2-40B4-BE49-F238E27FC236}">
                <a16:creationId xmlns:a16="http://schemas.microsoft.com/office/drawing/2014/main" id="{5E799CE5-B2AD-7206-BD30-CA921C982F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893931" y="-513035"/>
            <a:ext cx="10391537" cy="10849988"/>
          </a:xfrm>
          <a:prstGeom prst="rect">
            <a:avLst/>
          </a:prstGeom>
        </p:spPr>
      </p:pic>
      <p:pic>
        <p:nvPicPr>
          <p:cNvPr id="7" name="Picture 6" descr="A black and white image of a hexagon">
            <a:extLst>
              <a:ext uri="{FF2B5EF4-FFF2-40B4-BE49-F238E27FC236}">
                <a16:creationId xmlns:a16="http://schemas.microsoft.com/office/drawing/2014/main" id="{CB61321A-E445-0CC0-128A-9998244B4A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09164">
            <a:off x="-5689982" y="-5352896"/>
            <a:ext cx="16235254" cy="9132331"/>
          </a:xfrm>
          <a:prstGeom prst="rect">
            <a:avLst/>
          </a:prstGeom>
        </p:spPr>
      </p:pic>
      <p:pic>
        <p:nvPicPr>
          <p:cNvPr id="11" name="Picture 10" descr="A blue and black background">
            <a:extLst>
              <a:ext uri="{FF2B5EF4-FFF2-40B4-BE49-F238E27FC236}">
                <a16:creationId xmlns:a16="http://schemas.microsoft.com/office/drawing/2014/main" id="{E92692A5-318F-1B30-EFCA-0AB3AD6094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27176" y="-3609033"/>
            <a:ext cx="10391537" cy="10849988"/>
          </a:xfrm>
          <a:prstGeom prst="rect">
            <a:avLst/>
          </a:prstGeom>
        </p:spPr>
      </p:pic>
      <p:pic>
        <p:nvPicPr>
          <p:cNvPr id="14" name="Picture 13" descr="A black and white image of a hexagon">
            <a:extLst>
              <a:ext uri="{FF2B5EF4-FFF2-40B4-BE49-F238E27FC236}">
                <a16:creationId xmlns:a16="http://schemas.microsoft.com/office/drawing/2014/main" id="{E169B073-B6EC-DC61-3A3A-E74951A8588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7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09164">
            <a:off x="7448166" y="-5023802"/>
            <a:ext cx="10455224" cy="5881064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1612963B-CAC1-9B99-7A74-AE89EBE91619}"/>
              </a:ext>
            </a:extLst>
          </p:cNvPr>
          <p:cNvGrpSpPr/>
          <p:nvPr userDrawn="1"/>
        </p:nvGrpSpPr>
        <p:grpSpPr>
          <a:xfrm>
            <a:off x="319064" y="5867347"/>
            <a:ext cx="1693086" cy="930425"/>
            <a:chOff x="319064" y="5867347"/>
            <a:chExt cx="1693086" cy="930425"/>
          </a:xfrm>
        </p:grpSpPr>
        <p:pic>
          <p:nvPicPr>
            <p:cNvPr id="25" name="Picture 24" descr="A blue text on a black background&#10;&#10;Description automatically generated">
              <a:extLst>
                <a:ext uri="{FF2B5EF4-FFF2-40B4-BE49-F238E27FC236}">
                  <a16:creationId xmlns:a16="http://schemas.microsoft.com/office/drawing/2014/main" id="{7A8EC6D9-1093-4B81-3172-B32ECB43D4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562" b="89243" l="5741" r="95278">
                          <a14:foregroundMark x1="11944" y1="47012" x2="11944" y2="47012"/>
                          <a14:foregroundMark x1="5833" y1="49402" x2="5833" y2="49402"/>
                          <a14:foregroundMark x1="12130" y1="80876" x2="12130" y2="80876"/>
                          <a14:foregroundMark x1="19259" y1="74104" x2="19259" y2="74104"/>
                          <a14:foregroundMark x1="35926" y1="46614" x2="35926" y2="46614"/>
                          <a14:foregroundMark x1="42778" y1="64143" x2="42778" y2="64143"/>
                          <a14:foregroundMark x1="59444" y1="68526" x2="59444" y2="68526"/>
                          <a14:foregroundMark x1="68241" y1="61753" x2="68241" y2="61753"/>
                          <a14:foregroundMark x1="77963" y1="56972" x2="77963" y2="56972"/>
                          <a14:foregroundMark x1="75926" y1="64143" x2="75926" y2="64143"/>
                          <a14:foregroundMark x1="88333" y1="47809" x2="88333" y2="47809"/>
                          <a14:foregroundMark x1="95278" y1="46614" x2="95278" y2="4661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8" r="74017"/>
            <a:stretch/>
          </p:blipFill>
          <p:spPr>
            <a:xfrm>
              <a:off x="319064" y="5977719"/>
              <a:ext cx="682028" cy="709683"/>
            </a:xfrm>
            <a:prstGeom prst="rect">
              <a:avLst/>
            </a:prstGeom>
          </p:spPr>
        </p:pic>
        <p:pic>
          <p:nvPicPr>
            <p:cNvPr id="26" name="Picture 25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A6D29453-D78E-238D-B3EC-5D347849387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694"/>
            <a:stretch/>
          </p:blipFill>
          <p:spPr>
            <a:xfrm>
              <a:off x="660078" y="5867347"/>
              <a:ext cx="1352072" cy="930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836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e and black background">
            <a:extLst>
              <a:ext uri="{FF2B5EF4-FFF2-40B4-BE49-F238E27FC236}">
                <a16:creationId xmlns:a16="http://schemas.microsoft.com/office/drawing/2014/main" id="{F44FDF0D-F7CB-6C35-90C8-9E334242A9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2205">
            <a:off x="-1267190" y="-8501063"/>
            <a:ext cx="15564079" cy="16250731"/>
          </a:xfrm>
          <a:prstGeom prst="rect">
            <a:avLst/>
          </a:prstGeom>
        </p:spPr>
      </p:pic>
      <p:pic>
        <p:nvPicPr>
          <p:cNvPr id="8" name="Picture 7" descr="A black and white image of a hexagon">
            <a:extLst>
              <a:ext uri="{FF2B5EF4-FFF2-40B4-BE49-F238E27FC236}">
                <a16:creationId xmlns:a16="http://schemas.microsoft.com/office/drawing/2014/main" id="{C453AF28-67D5-248E-ACFA-DE9D0D39A83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5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09164">
            <a:off x="3847556" y="-2933786"/>
            <a:ext cx="16235254" cy="9132331"/>
          </a:xfrm>
          <a:prstGeom prst="rect">
            <a:avLst/>
          </a:prstGeom>
        </p:spPr>
      </p:pic>
      <p:pic>
        <p:nvPicPr>
          <p:cNvPr id="12" name="Picture 11" descr="A blue and black background">
            <a:extLst>
              <a:ext uri="{FF2B5EF4-FFF2-40B4-BE49-F238E27FC236}">
                <a16:creationId xmlns:a16="http://schemas.microsoft.com/office/drawing/2014/main" id="{94F3C255-050F-44FC-0C6A-8F425A43F9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722599" y="-1027879"/>
            <a:ext cx="10391537" cy="10849988"/>
          </a:xfrm>
          <a:prstGeom prst="rect">
            <a:avLst/>
          </a:prstGeom>
        </p:spPr>
      </p:pic>
      <p:pic>
        <p:nvPicPr>
          <p:cNvPr id="15" name="Picture 14" descr="A black and white image of a hexagon">
            <a:extLst>
              <a:ext uri="{FF2B5EF4-FFF2-40B4-BE49-F238E27FC236}">
                <a16:creationId xmlns:a16="http://schemas.microsoft.com/office/drawing/2014/main" id="{3F562A70-1401-7AA7-07D7-16639BAFFB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76648">
            <a:off x="-4874083" y="-1687004"/>
            <a:ext cx="8826518" cy="496491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04F0C5CC-57BE-A141-3550-0CF7D23EC1A7}"/>
              </a:ext>
            </a:extLst>
          </p:cNvPr>
          <p:cNvGrpSpPr/>
          <p:nvPr userDrawn="1"/>
        </p:nvGrpSpPr>
        <p:grpSpPr>
          <a:xfrm>
            <a:off x="319064" y="5867347"/>
            <a:ext cx="1693086" cy="930425"/>
            <a:chOff x="319064" y="5867347"/>
            <a:chExt cx="1693086" cy="930425"/>
          </a:xfrm>
        </p:grpSpPr>
        <p:pic>
          <p:nvPicPr>
            <p:cNvPr id="17" name="Picture 16" descr="A blue text on a black background&#10;&#10;Description automatically generated">
              <a:extLst>
                <a:ext uri="{FF2B5EF4-FFF2-40B4-BE49-F238E27FC236}">
                  <a16:creationId xmlns:a16="http://schemas.microsoft.com/office/drawing/2014/main" id="{DE93C6BE-55A6-7DF4-EB19-0D5E22F3F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562" b="89243" l="5741" r="95278">
                          <a14:foregroundMark x1="11944" y1="47012" x2="11944" y2="47012"/>
                          <a14:foregroundMark x1="5833" y1="49402" x2="5833" y2="49402"/>
                          <a14:foregroundMark x1="12130" y1="80876" x2="12130" y2="80876"/>
                          <a14:foregroundMark x1="19259" y1="74104" x2="19259" y2="74104"/>
                          <a14:foregroundMark x1="35926" y1="46614" x2="35926" y2="46614"/>
                          <a14:foregroundMark x1="42778" y1="64143" x2="42778" y2="64143"/>
                          <a14:foregroundMark x1="59444" y1="68526" x2="59444" y2="68526"/>
                          <a14:foregroundMark x1="68241" y1="61753" x2="68241" y2="61753"/>
                          <a14:foregroundMark x1="77963" y1="56972" x2="77963" y2="56972"/>
                          <a14:foregroundMark x1="75926" y1="64143" x2="75926" y2="64143"/>
                          <a14:foregroundMark x1="88333" y1="47809" x2="88333" y2="47809"/>
                          <a14:foregroundMark x1="95278" y1="46614" x2="95278" y2="4661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8" r="74017"/>
            <a:stretch/>
          </p:blipFill>
          <p:spPr>
            <a:xfrm>
              <a:off x="319064" y="5977719"/>
              <a:ext cx="682028" cy="709683"/>
            </a:xfrm>
            <a:prstGeom prst="rect">
              <a:avLst/>
            </a:prstGeom>
          </p:spPr>
        </p:pic>
        <p:pic>
          <p:nvPicPr>
            <p:cNvPr id="18" name="Picture 17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3B3FBC5B-6315-A543-AF2F-C17CF2E0782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694"/>
            <a:stretch/>
          </p:blipFill>
          <p:spPr>
            <a:xfrm>
              <a:off x="660078" y="5867347"/>
              <a:ext cx="1352072" cy="930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655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and white elephant with spirals&#10;&#10;Description automatically generated">
            <a:extLst>
              <a:ext uri="{FF2B5EF4-FFF2-40B4-BE49-F238E27FC236}">
                <a16:creationId xmlns:a16="http://schemas.microsoft.com/office/drawing/2014/main" id="{E46F5CF7-5045-3744-1E69-2F8F33D0CB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999" cy="685800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CFA5BB7B-16CB-37BC-788E-85CF891A3D51}"/>
              </a:ext>
            </a:extLst>
          </p:cNvPr>
          <p:cNvGrpSpPr/>
          <p:nvPr userDrawn="1"/>
        </p:nvGrpSpPr>
        <p:grpSpPr>
          <a:xfrm>
            <a:off x="319064" y="5867347"/>
            <a:ext cx="1693086" cy="930425"/>
            <a:chOff x="319064" y="5867347"/>
            <a:chExt cx="1693086" cy="930425"/>
          </a:xfrm>
        </p:grpSpPr>
        <p:pic>
          <p:nvPicPr>
            <p:cNvPr id="15" name="Picture 14" descr="A blue text on a black background&#10;&#10;Description automatically generated">
              <a:extLst>
                <a:ext uri="{FF2B5EF4-FFF2-40B4-BE49-F238E27FC236}">
                  <a16:creationId xmlns:a16="http://schemas.microsoft.com/office/drawing/2014/main" id="{D0BC82D4-F945-9F2C-76D3-A46AB10361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562" b="89243" l="5741" r="95278">
                          <a14:foregroundMark x1="11944" y1="47012" x2="11944" y2="47012"/>
                          <a14:foregroundMark x1="5833" y1="49402" x2="5833" y2="49402"/>
                          <a14:foregroundMark x1="12130" y1="80876" x2="12130" y2="80876"/>
                          <a14:foregroundMark x1="19259" y1="74104" x2="19259" y2="74104"/>
                          <a14:foregroundMark x1="35926" y1="46614" x2="35926" y2="46614"/>
                          <a14:foregroundMark x1="42778" y1="64143" x2="42778" y2="64143"/>
                          <a14:foregroundMark x1="59444" y1="68526" x2="59444" y2="68526"/>
                          <a14:foregroundMark x1="68241" y1="61753" x2="68241" y2="61753"/>
                          <a14:foregroundMark x1="77963" y1="56972" x2="77963" y2="56972"/>
                          <a14:foregroundMark x1="75926" y1="64143" x2="75926" y2="64143"/>
                          <a14:foregroundMark x1="88333" y1="47809" x2="88333" y2="47809"/>
                          <a14:foregroundMark x1="95278" y1="46614" x2="95278" y2="4661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8" r="74017"/>
            <a:stretch/>
          </p:blipFill>
          <p:spPr>
            <a:xfrm>
              <a:off x="319064" y="5977719"/>
              <a:ext cx="682028" cy="709683"/>
            </a:xfrm>
            <a:prstGeom prst="rect">
              <a:avLst/>
            </a:prstGeom>
          </p:spPr>
        </p:pic>
        <p:pic>
          <p:nvPicPr>
            <p:cNvPr id="19" name="Picture 18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60CC5FAA-ABCB-E279-ACBB-FB8FC4D6C9E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694"/>
            <a:stretch/>
          </p:blipFill>
          <p:spPr>
            <a:xfrm>
              <a:off x="660078" y="5867347"/>
              <a:ext cx="1352072" cy="930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334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F512B-2C85-B9B5-D659-E0D47F7EE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817F33-0729-BB4D-327B-A7E4CCB82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C164E-AEF5-6A00-C854-B5D34FE471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3B8E74-19D2-4E50-AE55-2984DA2F93B6}" type="datetimeFigureOut">
              <a:rPr lang="en-IN" smtClean="0"/>
              <a:t>27/02/24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E592B-F13A-E0D7-4C7A-CDF5D2843B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517C8-1043-5A6D-1415-156EED8A1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CDDA89-261F-445B-947E-556691A19F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981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7;p1">
            <a:extLst>
              <a:ext uri="{FF2B5EF4-FFF2-40B4-BE49-F238E27FC236}">
                <a16:creationId xmlns:a16="http://schemas.microsoft.com/office/drawing/2014/main" id="{92B330D7-5A7B-A259-6532-06B79431AEC2}"/>
              </a:ext>
            </a:extLst>
          </p:cNvPr>
          <p:cNvSpPr txBox="1"/>
          <p:nvPr/>
        </p:nvSpPr>
        <p:spPr>
          <a:xfrm>
            <a:off x="1067894" y="2941768"/>
            <a:ext cx="502810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</a:pPr>
            <a:r>
              <a:rPr lang="en-US" sz="4000" b="1" i="0" u="none" strike="noStrike" cap="none" dirty="0">
                <a:latin typeface="Montserrat" pitchFamily="2" charset="77"/>
                <a:ea typeface="Lato"/>
                <a:cs typeface="Lato"/>
                <a:sym typeface="Lato"/>
              </a:rPr>
              <a:t>I/O Patterns</a:t>
            </a:r>
            <a:endParaRPr sz="4000" b="1" i="0" u="none" strike="noStrike" cap="none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5" name="Google Shape;351;p1">
            <a:extLst>
              <a:ext uri="{FF2B5EF4-FFF2-40B4-BE49-F238E27FC236}">
                <a16:creationId xmlns:a16="http://schemas.microsoft.com/office/drawing/2014/main" id="{B4F1DFE4-A5F0-D228-C5D4-BAB057AE1644}"/>
              </a:ext>
            </a:extLst>
          </p:cNvPr>
          <p:cNvSpPr txBox="1"/>
          <p:nvPr/>
        </p:nvSpPr>
        <p:spPr>
          <a:xfrm>
            <a:off x="1067894" y="436655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March 1, 2024</a:t>
            </a:r>
            <a:endParaRPr dirty="0">
              <a:sym typeface="Lato"/>
            </a:endParaRPr>
          </a:p>
        </p:txBody>
      </p:sp>
      <p:pic>
        <p:nvPicPr>
          <p:cNvPr id="6" name="Picture 2" descr="PGConf India, 2024">
            <a:extLst>
              <a:ext uri="{FF2B5EF4-FFF2-40B4-BE49-F238E27FC236}">
                <a16:creationId xmlns:a16="http://schemas.microsoft.com/office/drawing/2014/main" id="{0CC2B038-C8B6-2190-C510-F9139CEE8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894" y="1677204"/>
            <a:ext cx="851463" cy="93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351;p1">
            <a:extLst>
              <a:ext uri="{FF2B5EF4-FFF2-40B4-BE49-F238E27FC236}">
                <a16:creationId xmlns:a16="http://schemas.microsoft.com/office/drawing/2014/main" id="{5B50E23D-DA84-4365-48E4-AB2B79522213}"/>
              </a:ext>
            </a:extLst>
          </p:cNvPr>
          <p:cNvSpPr txBox="1"/>
          <p:nvPr/>
        </p:nvSpPr>
        <p:spPr>
          <a:xfrm>
            <a:off x="1067894" y="3785092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Dinesh &amp; Rakesh</a:t>
            </a:r>
            <a:endParaRPr dirty="0"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215543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4DB036-D222-1974-07B6-3540F307E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2;p17">
            <a:extLst>
              <a:ext uri="{FF2B5EF4-FFF2-40B4-BE49-F238E27FC236}">
                <a16:creationId xmlns:a16="http://schemas.microsoft.com/office/drawing/2014/main" id="{940AFBD7-D2AF-D8FB-F11E-8EB1E7F64694}"/>
              </a:ext>
            </a:extLst>
          </p:cNvPr>
          <p:cNvSpPr txBox="1">
            <a:spLocks/>
          </p:cNvSpPr>
          <p:nvPr/>
        </p:nvSpPr>
        <p:spPr>
          <a:xfrm>
            <a:off x="286314" y="258715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 </a:t>
            </a:r>
          </a:p>
        </p:txBody>
      </p:sp>
      <p:sp>
        <p:nvSpPr>
          <p:cNvPr id="8" name="Google Shape;163;p17">
            <a:extLst>
              <a:ext uri="{FF2B5EF4-FFF2-40B4-BE49-F238E27FC236}">
                <a16:creationId xmlns:a16="http://schemas.microsoft.com/office/drawing/2014/main" id="{68FFD263-5FF1-C178-FF88-7E2A27CE2F68}"/>
              </a:ext>
            </a:extLst>
          </p:cNvPr>
          <p:cNvSpPr txBox="1"/>
          <p:nvPr/>
        </p:nvSpPr>
        <p:spPr>
          <a:xfrm>
            <a:off x="1052483" y="2837029"/>
            <a:ext cx="1073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Single DML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9" name="Google Shape;165;p17">
            <a:extLst>
              <a:ext uri="{FF2B5EF4-FFF2-40B4-BE49-F238E27FC236}">
                <a16:creationId xmlns:a16="http://schemas.microsoft.com/office/drawing/2014/main" id="{30E04FFB-96CE-5152-8D9E-0F1AD6C03C0C}"/>
              </a:ext>
            </a:extLst>
          </p:cNvPr>
          <p:cNvSpPr/>
          <p:nvPr/>
        </p:nvSpPr>
        <p:spPr>
          <a:xfrm>
            <a:off x="5639130" y="1698388"/>
            <a:ext cx="2260775" cy="621877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0" name="Google Shape;166;p17">
            <a:extLst>
              <a:ext uri="{FF2B5EF4-FFF2-40B4-BE49-F238E27FC236}">
                <a16:creationId xmlns:a16="http://schemas.microsoft.com/office/drawing/2014/main" id="{766809EF-98B3-6B66-0BFA-50E0DAA4FDBE}"/>
              </a:ext>
            </a:extLst>
          </p:cNvPr>
          <p:cNvSpPr/>
          <p:nvPr/>
        </p:nvSpPr>
        <p:spPr>
          <a:xfrm>
            <a:off x="5658300" y="3359306"/>
            <a:ext cx="2260775" cy="56070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1" name="Google Shape;167;p17">
            <a:extLst>
              <a:ext uri="{FF2B5EF4-FFF2-40B4-BE49-F238E27FC236}">
                <a16:creationId xmlns:a16="http://schemas.microsoft.com/office/drawing/2014/main" id="{28F5DDD8-293D-F532-8A96-BEFC1C05372E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4544456" y="2009327"/>
            <a:ext cx="1094674" cy="99133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68;p17">
            <a:extLst>
              <a:ext uri="{FF2B5EF4-FFF2-40B4-BE49-F238E27FC236}">
                <a16:creationId xmlns:a16="http://schemas.microsoft.com/office/drawing/2014/main" id="{899AAD65-07B3-CBCD-A3EF-0B1E1EB2F9F7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4563626" y="3129529"/>
            <a:ext cx="1094674" cy="51012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69;p17">
            <a:extLst>
              <a:ext uri="{FF2B5EF4-FFF2-40B4-BE49-F238E27FC236}">
                <a16:creationId xmlns:a16="http://schemas.microsoft.com/office/drawing/2014/main" id="{45FBEEFA-1F93-8E3A-0D4A-9358BBAA1E38}"/>
              </a:ext>
            </a:extLst>
          </p:cNvPr>
          <p:cNvCxnSpPr>
            <a:cxnSpLocks/>
          </p:cNvCxnSpPr>
          <p:nvPr/>
        </p:nvCxnSpPr>
        <p:spPr>
          <a:xfrm>
            <a:off x="1755064" y="3129529"/>
            <a:ext cx="954356" cy="112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70;p17">
            <a:extLst>
              <a:ext uri="{FF2B5EF4-FFF2-40B4-BE49-F238E27FC236}">
                <a16:creationId xmlns:a16="http://schemas.microsoft.com/office/drawing/2014/main" id="{A86D78B5-ABAD-143A-F8D4-FDD1ADB0F0F8}"/>
              </a:ext>
            </a:extLst>
          </p:cNvPr>
          <p:cNvSpPr/>
          <p:nvPr/>
        </p:nvSpPr>
        <p:spPr>
          <a:xfrm>
            <a:off x="5619437" y="4787006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5" name="Google Shape;173;p17">
            <a:extLst>
              <a:ext uri="{FF2B5EF4-FFF2-40B4-BE49-F238E27FC236}">
                <a16:creationId xmlns:a16="http://schemas.microsoft.com/office/drawing/2014/main" id="{921436EE-13A4-C23D-5F3F-F6826299C8C9}"/>
              </a:ext>
            </a:extLst>
          </p:cNvPr>
          <p:cNvSpPr txBox="1"/>
          <p:nvPr/>
        </p:nvSpPr>
        <p:spPr>
          <a:xfrm>
            <a:off x="5639130" y="5269313"/>
            <a:ext cx="245761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synchronous_commit</a:t>
            </a: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=on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6" name="Google Shape;174;p17">
            <a:extLst>
              <a:ext uri="{FF2B5EF4-FFF2-40B4-BE49-F238E27FC236}">
                <a16:creationId xmlns:a16="http://schemas.microsoft.com/office/drawing/2014/main" id="{A7DDF3A4-0324-2925-B861-F57A8369570F}"/>
              </a:ext>
            </a:extLst>
          </p:cNvPr>
          <p:cNvSpPr txBox="1"/>
          <p:nvPr/>
        </p:nvSpPr>
        <p:spPr>
          <a:xfrm>
            <a:off x="8345661" y="2009326"/>
            <a:ext cx="3209609" cy="1585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Here,  client backend connection doing a trivial WAL I/O after completing the </a:t>
            </a: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trx</a:t>
            </a: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. Updating the transaction commit/rollback status.</a:t>
            </a:r>
            <a:b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</a:b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1. Into </a:t>
            </a: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pg_wal</a:t>
            </a: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 file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2. </a:t>
            </a: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Relation_fsm</a:t>
            </a: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 (</a:t>
            </a: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freespacemap</a:t>
            </a: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)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7" name="Google Shape;175;p17">
            <a:extLst>
              <a:ext uri="{FF2B5EF4-FFF2-40B4-BE49-F238E27FC236}">
                <a16:creationId xmlns:a16="http://schemas.microsoft.com/office/drawing/2014/main" id="{FC27700E-068E-489B-58CC-46673C6313A7}"/>
              </a:ext>
            </a:extLst>
          </p:cNvPr>
          <p:cNvSpPr txBox="1"/>
          <p:nvPr/>
        </p:nvSpPr>
        <p:spPr>
          <a:xfrm>
            <a:off x="4052885" y="4950172"/>
            <a:ext cx="119148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commit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9" name="Google Shape;177;p17">
            <a:extLst>
              <a:ext uri="{FF2B5EF4-FFF2-40B4-BE49-F238E27FC236}">
                <a16:creationId xmlns:a16="http://schemas.microsoft.com/office/drawing/2014/main" id="{044166FF-83B4-7D8A-EF35-A050A3BD9D46}"/>
              </a:ext>
            </a:extLst>
          </p:cNvPr>
          <p:cNvSpPr txBox="1"/>
          <p:nvPr/>
        </p:nvSpPr>
        <p:spPr>
          <a:xfrm>
            <a:off x="6769517" y="4222944"/>
            <a:ext cx="1328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Wal Writer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0" name="Google Shape;165;p17">
            <a:extLst>
              <a:ext uri="{FF2B5EF4-FFF2-40B4-BE49-F238E27FC236}">
                <a16:creationId xmlns:a16="http://schemas.microsoft.com/office/drawing/2014/main" id="{49FF3667-EB4A-AAD2-40DA-8550D0AA8FD6}"/>
              </a:ext>
            </a:extLst>
          </p:cNvPr>
          <p:cNvSpPr/>
          <p:nvPr/>
        </p:nvSpPr>
        <p:spPr>
          <a:xfrm>
            <a:off x="2733171" y="2825804"/>
            <a:ext cx="1789509" cy="621877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Client Backend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A261DC07-2C60-D2F6-5060-B9FC2735A9B1}"/>
              </a:ext>
            </a:extLst>
          </p:cNvPr>
          <p:cNvCxnSpPr>
            <a:stCxn id="20" idx="2"/>
            <a:endCxn id="14" idx="1"/>
          </p:cNvCxnSpPr>
          <p:nvPr/>
        </p:nvCxnSpPr>
        <p:spPr>
          <a:xfrm rot="16200000" flipH="1">
            <a:off x="3828987" y="3246620"/>
            <a:ext cx="1550528" cy="19526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B91601A-BFFD-D100-1332-25898F1DD88F}"/>
              </a:ext>
            </a:extLst>
          </p:cNvPr>
          <p:cNvCxnSpPr>
            <a:stCxn id="10" idx="2"/>
            <a:endCxn id="14" idx="0"/>
          </p:cNvCxnSpPr>
          <p:nvPr/>
        </p:nvCxnSpPr>
        <p:spPr>
          <a:xfrm flipH="1">
            <a:off x="6788687" y="3920009"/>
            <a:ext cx="1" cy="8669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Google Shape;351;p1">
            <a:extLst>
              <a:ext uri="{FF2B5EF4-FFF2-40B4-BE49-F238E27FC236}">
                <a16:creationId xmlns:a16="http://schemas.microsoft.com/office/drawing/2014/main" id="{77E5457B-FF84-8C63-E5F7-9D499A12CAD7}"/>
              </a:ext>
            </a:extLst>
          </p:cNvPr>
          <p:cNvSpPr txBox="1"/>
          <p:nvPr/>
        </p:nvSpPr>
        <p:spPr>
          <a:xfrm>
            <a:off x="462252" y="912230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Single DML</a:t>
            </a:r>
            <a:endParaRPr dirty="0"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7176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6B000-D61C-FDAE-A6C5-03E5C0354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2;p17">
            <a:extLst>
              <a:ext uri="{FF2B5EF4-FFF2-40B4-BE49-F238E27FC236}">
                <a16:creationId xmlns:a16="http://schemas.microsoft.com/office/drawing/2014/main" id="{2E1B3A99-101B-020D-0C3A-9E132719E95F}"/>
              </a:ext>
            </a:extLst>
          </p:cNvPr>
          <p:cNvSpPr txBox="1">
            <a:spLocks/>
          </p:cNvSpPr>
          <p:nvPr/>
        </p:nvSpPr>
        <p:spPr>
          <a:xfrm>
            <a:off x="371029" y="270591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8" name="Google Shape;163;p17">
            <a:extLst>
              <a:ext uri="{FF2B5EF4-FFF2-40B4-BE49-F238E27FC236}">
                <a16:creationId xmlns:a16="http://schemas.microsoft.com/office/drawing/2014/main" id="{0183AB0E-C049-3179-89D5-F9AC50160970}"/>
              </a:ext>
            </a:extLst>
          </p:cNvPr>
          <p:cNvSpPr txBox="1"/>
          <p:nvPr/>
        </p:nvSpPr>
        <p:spPr>
          <a:xfrm>
            <a:off x="645816" y="2937184"/>
            <a:ext cx="1192109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Bulk Insert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9" name="Google Shape;165;p17">
            <a:extLst>
              <a:ext uri="{FF2B5EF4-FFF2-40B4-BE49-F238E27FC236}">
                <a16:creationId xmlns:a16="http://schemas.microsoft.com/office/drawing/2014/main" id="{1D426431-A79B-A4E6-E15A-506680664B02}"/>
              </a:ext>
            </a:extLst>
          </p:cNvPr>
          <p:cNvSpPr/>
          <p:nvPr/>
        </p:nvSpPr>
        <p:spPr>
          <a:xfrm>
            <a:off x="5639130" y="1698388"/>
            <a:ext cx="2260775" cy="51012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0" name="Google Shape;166;p17">
            <a:extLst>
              <a:ext uri="{FF2B5EF4-FFF2-40B4-BE49-F238E27FC236}">
                <a16:creationId xmlns:a16="http://schemas.microsoft.com/office/drawing/2014/main" id="{DE6521B2-0A35-DED8-DD8D-BD18DDD23632}"/>
              </a:ext>
            </a:extLst>
          </p:cNvPr>
          <p:cNvSpPr/>
          <p:nvPr/>
        </p:nvSpPr>
        <p:spPr>
          <a:xfrm>
            <a:off x="5658300" y="3359306"/>
            <a:ext cx="2260775" cy="51012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1" name="Google Shape;167;p17">
            <a:extLst>
              <a:ext uri="{FF2B5EF4-FFF2-40B4-BE49-F238E27FC236}">
                <a16:creationId xmlns:a16="http://schemas.microsoft.com/office/drawing/2014/main" id="{B5B45736-10E3-CA1B-556D-58514DCC986A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4544456" y="1953453"/>
            <a:ext cx="1094674" cy="104720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68;p17">
            <a:extLst>
              <a:ext uri="{FF2B5EF4-FFF2-40B4-BE49-F238E27FC236}">
                <a16:creationId xmlns:a16="http://schemas.microsoft.com/office/drawing/2014/main" id="{E543C505-93D3-6DFB-B0E2-9D2FA106D540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4563626" y="3129529"/>
            <a:ext cx="1094674" cy="48484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70;p17">
            <a:extLst>
              <a:ext uri="{FF2B5EF4-FFF2-40B4-BE49-F238E27FC236}">
                <a16:creationId xmlns:a16="http://schemas.microsoft.com/office/drawing/2014/main" id="{37619B33-1617-F18F-F73B-20E39F627692}"/>
              </a:ext>
            </a:extLst>
          </p:cNvPr>
          <p:cNvSpPr/>
          <p:nvPr/>
        </p:nvSpPr>
        <p:spPr>
          <a:xfrm>
            <a:off x="5619437" y="4787006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5" name="Google Shape;173;p17">
            <a:extLst>
              <a:ext uri="{FF2B5EF4-FFF2-40B4-BE49-F238E27FC236}">
                <a16:creationId xmlns:a16="http://schemas.microsoft.com/office/drawing/2014/main" id="{084893C5-C905-DF9B-0EAF-8BEAA14CEAE1}"/>
              </a:ext>
            </a:extLst>
          </p:cNvPr>
          <p:cNvSpPr txBox="1"/>
          <p:nvPr/>
        </p:nvSpPr>
        <p:spPr>
          <a:xfrm>
            <a:off x="5658300" y="5347068"/>
            <a:ext cx="245761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synchronous_commit</a:t>
            </a: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=on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7" name="Google Shape;175;p17">
            <a:extLst>
              <a:ext uri="{FF2B5EF4-FFF2-40B4-BE49-F238E27FC236}">
                <a16:creationId xmlns:a16="http://schemas.microsoft.com/office/drawing/2014/main" id="{5BA4ECB4-3244-3D39-4768-5BDD6D233EE8}"/>
              </a:ext>
            </a:extLst>
          </p:cNvPr>
          <p:cNvSpPr txBox="1"/>
          <p:nvPr/>
        </p:nvSpPr>
        <p:spPr>
          <a:xfrm>
            <a:off x="4052885" y="4950172"/>
            <a:ext cx="119148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commit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9" name="Google Shape;177;p17">
            <a:extLst>
              <a:ext uri="{FF2B5EF4-FFF2-40B4-BE49-F238E27FC236}">
                <a16:creationId xmlns:a16="http://schemas.microsoft.com/office/drawing/2014/main" id="{DEFA7988-8682-899C-C626-6F736A690C14}"/>
              </a:ext>
            </a:extLst>
          </p:cNvPr>
          <p:cNvSpPr txBox="1"/>
          <p:nvPr/>
        </p:nvSpPr>
        <p:spPr>
          <a:xfrm>
            <a:off x="6769517" y="4222944"/>
            <a:ext cx="1328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Wal Writer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0" name="Google Shape;165;p17">
            <a:extLst>
              <a:ext uri="{FF2B5EF4-FFF2-40B4-BE49-F238E27FC236}">
                <a16:creationId xmlns:a16="http://schemas.microsoft.com/office/drawing/2014/main" id="{9B88A51B-2DB9-99D9-253E-3253116B2C47}"/>
              </a:ext>
            </a:extLst>
          </p:cNvPr>
          <p:cNvSpPr/>
          <p:nvPr/>
        </p:nvSpPr>
        <p:spPr>
          <a:xfrm>
            <a:off x="2733171" y="2825804"/>
            <a:ext cx="1789509" cy="621877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Client Backend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53C78D7A-F846-60C3-D154-DD9B6F97BA4A}"/>
              </a:ext>
            </a:extLst>
          </p:cNvPr>
          <p:cNvCxnSpPr>
            <a:stCxn id="20" idx="2"/>
            <a:endCxn id="14" idx="1"/>
          </p:cNvCxnSpPr>
          <p:nvPr/>
        </p:nvCxnSpPr>
        <p:spPr>
          <a:xfrm rot="16200000" flipH="1">
            <a:off x="3828987" y="3246620"/>
            <a:ext cx="1550528" cy="19526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3A8125D-16E2-2066-112B-AA0A2648519C}"/>
              </a:ext>
            </a:extLst>
          </p:cNvPr>
          <p:cNvCxnSpPr>
            <a:cxnSpLocks/>
            <a:stCxn id="10" idx="2"/>
            <a:endCxn id="14" idx="0"/>
          </p:cNvCxnSpPr>
          <p:nvPr/>
        </p:nvCxnSpPr>
        <p:spPr>
          <a:xfrm flipH="1">
            <a:off x="6788687" y="3869435"/>
            <a:ext cx="1" cy="9175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C76D108-5AF0-AA39-6CE6-900A7840A58A}"/>
              </a:ext>
            </a:extLst>
          </p:cNvPr>
          <p:cNvCxnSpPr>
            <a:stCxn id="8" idx="3"/>
            <a:endCxn id="20" idx="1"/>
          </p:cNvCxnSpPr>
          <p:nvPr/>
        </p:nvCxnSpPr>
        <p:spPr>
          <a:xfrm>
            <a:off x="1837925" y="3129529"/>
            <a:ext cx="895246" cy="72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Google Shape;194;p18">
            <a:extLst>
              <a:ext uri="{FF2B5EF4-FFF2-40B4-BE49-F238E27FC236}">
                <a16:creationId xmlns:a16="http://schemas.microsoft.com/office/drawing/2014/main" id="{8724C544-7BC1-92A7-3D65-50712330F968}"/>
              </a:ext>
            </a:extLst>
          </p:cNvPr>
          <p:cNvSpPr txBox="1"/>
          <p:nvPr/>
        </p:nvSpPr>
        <p:spPr>
          <a:xfrm>
            <a:off x="8612298" y="2745647"/>
            <a:ext cx="2419875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Here,  client backend connection +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writer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1. Into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pg_wal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file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2. Switch WAL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2.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Relation_fm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(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FreeMap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)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8" name="Google Shape;351;p1">
            <a:extLst>
              <a:ext uri="{FF2B5EF4-FFF2-40B4-BE49-F238E27FC236}">
                <a16:creationId xmlns:a16="http://schemas.microsoft.com/office/drawing/2014/main" id="{126A83B9-E948-FA12-4EDB-AF7B1F211A1C}"/>
              </a:ext>
            </a:extLst>
          </p:cNvPr>
          <p:cNvSpPr txBox="1"/>
          <p:nvPr/>
        </p:nvSpPr>
        <p:spPr>
          <a:xfrm>
            <a:off x="509754" y="9254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Bulk Insert</a:t>
            </a:r>
            <a:endParaRPr dirty="0">
              <a:sym typeface="La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A38DE8B-A2D0-0BD9-7DD8-0FF579A78A2E}"/>
              </a:ext>
            </a:extLst>
          </p:cNvPr>
          <p:cNvSpPr/>
          <p:nvPr/>
        </p:nvSpPr>
        <p:spPr>
          <a:xfrm>
            <a:off x="4631285" y="5323083"/>
            <a:ext cx="154379" cy="1781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484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33 -3.7037E-7 L 0.07357 -3.7037E-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60E067-FEAA-45D0-F256-229139156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2;p17">
            <a:extLst>
              <a:ext uri="{FF2B5EF4-FFF2-40B4-BE49-F238E27FC236}">
                <a16:creationId xmlns:a16="http://schemas.microsoft.com/office/drawing/2014/main" id="{0244C22D-2D63-05A3-EEA2-70C4B5594223}"/>
              </a:ext>
            </a:extLst>
          </p:cNvPr>
          <p:cNvSpPr txBox="1">
            <a:spLocks/>
          </p:cNvSpPr>
          <p:nvPr/>
        </p:nvSpPr>
        <p:spPr>
          <a:xfrm>
            <a:off x="371029" y="270591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8" name="Google Shape;163;p17">
            <a:extLst>
              <a:ext uri="{FF2B5EF4-FFF2-40B4-BE49-F238E27FC236}">
                <a16:creationId xmlns:a16="http://schemas.microsoft.com/office/drawing/2014/main" id="{0AABB9D6-EBE7-263A-22AD-732DE1A653C1}"/>
              </a:ext>
            </a:extLst>
          </p:cNvPr>
          <p:cNvSpPr txBox="1"/>
          <p:nvPr/>
        </p:nvSpPr>
        <p:spPr>
          <a:xfrm>
            <a:off x="645816" y="2937184"/>
            <a:ext cx="1192109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Bulk Insert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9" name="Google Shape;165;p17">
            <a:extLst>
              <a:ext uri="{FF2B5EF4-FFF2-40B4-BE49-F238E27FC236}">
                <a16:creationId xmlns:a16="http://schemas.microsoft.com/office/drawing/2014/main" id="{0A55FFA1-0695-8A04-0D62-789D16079642}"/>
              </a:ext>
            </a:extLst>
          </p:cNvPr>
          <p:cNvSpPr/>
          <p:nvPr/>
        </p:nvSpPr>
        <p:spPr>
          <a:xfrm>
            <a:off x="5639130" y="1698388"/>
            <a:ext cx="2260775" cy="621877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endParaRPr lang="en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fill</a:t>
            </a:r>
            <a:endParaRPr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0" name="Google Shape;166;p17">
            <a:extLst>
              <a:ext uri="{FF2B5EF4-FFF2-40B4-BE49-F238E27FC236}">
                <a16:creationId xmlns:a16="http://schemas.microsoft.com/office/drawing/2014/main" id="{389358BC-6EC5-D444-FF00-D9D1315AEB34}"/>
              </a:ext>
            </a:extLst>
          </p:cNvPr>
          <p:cNvSpPr/>
          <p:nvPr/>
        </p:nvSpPr>
        <p:spPr>
          <a:xfrm>
            <a:off x="5658300" y="3359306"/>
            <a:ext cx="2260775" cy="56070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1" name="Google Shape;167;p17">
            <a:extLst>
              <a:ext uri="{FF2B5EF4-FFF2-40B4-BE49-F238E27FC236}">
                <a16:creationId xmlns:a16="http://schemas.microsoft.com/office/drawing/2014/main" id="{EE347913-6A01-8604-FBBA-50D25CE8B91D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4544456" y="2009327"/>
            <a:ext cx="1094674" cy="99133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68;p17">
            <a:extLst>
              <a:ext uri="{FF2B5EF4-FFF2-40B4-BE49-F238E27FC236}">
                <a16:creationId xmlns:a16="http://schemas.microsoft.com/office/drawing/2014/main" id="{B740D007-3D18-F510-8BCB-C1A262921D1D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4563626" y="3129529"/>
            <a:ext cx="1094674" cy="51012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70;p17">
            <a:extLst>
              <a:ext uri="{FF2B5EF4-FFF2-40B4-BE49-F238E27FC236}">
                <a16:creationId xmlns:a16="http://schemas.microsoft.com/office/drawing/2014/main" id="{ED2278BF-FCF8-7C48-78C8-8E172F6BD171}"/>
              </a:ext>
            </a:extLst>
          </p:cNvPr>
          <p:cNvSpPr/>
          <p:nvPr/>
        </p:nvSpPr>
        <p:spPr>
          <a:xfrm>
            <a:off x="5619437" y="4787006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5" name="Google Shape;173;p17">
            <a:extLst>
              <a:ext uri="{FF2B5EF4-FFF2-40B4-BE49-F238E27FC236}">
                <a16:creationId xmlns:a16="http://schemas.microsoft.com/office/drawing/2014/main" id="{ED1DAF58-3EA6-731A-55DA-BB5B8BF3FE4F}"/>
              </a:ext>
            </a:extLst>
          </p:cNvPr>
          <p:cNvSpPr txBox="1"/>
          <p:nvPr/>
        </p:nvSpPr>
        <p:spPr>
          <a:xfrm>
            <a:off x="5658300" y="5347068"/>
            <a:ext cx="245761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synchronous_commit</a:t>
            </a: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=on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7" name="Google Shape;175;p17">
            <a:extLst>
              <a:ext uri="{FF2B5EF4-FFF2-40B4-BE49-F238E27FC236}">
                <a16:creationId xmlns:a16="http://schemas.microsoft.com/office/drawing/2014/main" id="{F64567E8-0675-9760-9AA8-A740C9E72AF0}"/>
              </a:ext>
            </a:extLst>
          </p:cNvPr>
          <p:cNvSpPr txBox="1"/>
          <p:nvPr/>
        </p:nvSpPr>
        <p:spPr>
          <a:xfrm>
            <a:off x="4052885" y="4950172"/>
            <a:ext cx="119148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commit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9" name="Google Shape;177;p17">
            <a:extLst>
              <a:ext uri="{FF2B5EF4-FFF2-40B4-BE49-F238E27FC236}">
                <a16:creationId xmlns:a16="http://schemas.microsoft.com/office/drawing/2014/main" id="{3A62B764-17D0-F61D-9BE3-10A9E005E19B}"/>
              </a:ext>
            </a:extLst>
          </p:cNvPr>
          <p:cNvSpPr txBox="1"/>
          <p:nvPr/>
        </p:nvSpPr>
        <p:spPr>
          <a:xfrm>
            <a:off x="6769517" y="4222944"/>
            <a:ext cx="1328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Wal Writer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0" name="Google Shape;165;p17">
            <a:extLst>
              <a:ext uri="{FF2B5EF4-FFF2-40B4-BE49-F238E27FC236}">
                <a16:creationId xmlns:a16="http://schemas.microsoft.com/office/drawing/2014/main" id="{3C4BC5C0-5EE4-4CE7-A248-851308AB1F66}"/>
              </a:ext>
            </a:extLst>
          </p:cNvPr>
          <p:cNvSpPr/>
          <p:nvPr/>
        </p:nvSpPr>
        <p:spPr>
          <a:xfrm>
            <a:off x="2733171" y="2825804"/>
            <a:ext cx="1789509" cy="621877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Client Backend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342B34-78D0-9DCB-3CDE-1081F66BCA48}"/>
              </a:ext>
            </a:extLst>
          </p:cNvPr>
          <p:cNvCxnSpPr>
            <a:stCxn id="20" idx="2"/>
            <a:endCxn id="14" idx="1"/>
          </p:cNvCxnSpPr>
          <p:nvPr/>
        </p:nvCxnSpPr>
        <p:spPr>
          <a:xfrm rot="16200000" flipH="1">
            <a:off x="3828987" y="3246620"/>
            <a:ext cx="1550528" cy="19526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5FDBBF9-4FBF-CDBC-68FB-E85CAFE9E586}"/>
              </a:ext>
            </a:extLst>
          </p:cNvPr>
          <p:cNvCxnSpPr>
            <a:stCxn id="10" idx="2"/>
            <a:endCxn id="14" idx="0"/>
          </p:cNvCxnSpPr>
          <p:nvPr/>
        </p:nvCxnSpPr>
        <p:spPr>
          <a:xfrm flipH="1">
            <a:off x="6788687" y="3920009"/>
            <a:ext cx="1" cy="8669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1F12397-02F2-E013-2707-A3F9A57F98A1}"/>
              </a:ext>
            </a:extLst>
          </p:cNvPr>
          <p:cNvCxnSpPr>
            <a:stCxn id="8" idx="3"/>
            <a:endCxn id="20" idx="1"/>
          </p:cNvCxnSpPr>
          <p:nvPr/>
        </p:nvCxnSpPr>
        <p:spPr>
          <a:xfrm>
            <a:off x="1837925" y="3129529"/>
            <a:ext cx="895246" cy="72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Google Shape;194;p18">
            <a:extLst>
              <a:ext uri="{FF2B5EF4-FFF2-40B4-BE49-F238E27FC236}">
                <a16:creationId xmlns:a16="http://schemas.microsoft.com/office/drawing/2014/main" id="{F36FC517-6F79-E3CB-4F54-34AEDA5608EE}"/>
              </a:ext>
            </a:extLst>
          </p:cNvPr>
          <p:cNvSpPr txBox="1"/>
          <p:nvPr/>
        </p:nvSpPr>
        <p:spPr>
          <a:xfrm>
            <a:off x="8612298" y="2745647"/>
            <a:ext cx="2419875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Here,  client backend connection +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writer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1. Into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pg_wal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file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2. Switch WAL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2.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Relation_fm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(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FreeMap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)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8" name="Google Shape;351;p1">
            <a:extLst>
              <a:ext uri="{FF2B5EF4-FFF2-40B4-BE49-F238E27FC236}">
                <a16:creationId xmlns:a16="http://schemas.microsoft.com/office/drawing/2014/main" id="{74E0DD53-B0C8-9C4D-2DBB-9704D4912CC1}"/>
              </a:ext>
            </a:extLst>
          </p:cNvPr>
          <p:cNvSpPr txBox="1"/>
          <p:nvPr/>
        </p:nvSpPr>
        <p:spPr>
          <a:xfrm>
            <a:off x="509754" y="9254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Bulk Insert</a:t>
            </a:r>
            <a:endParaRPr dirty="0"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834669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4DAF6E8-3306-455A-E1F8-F2D140D48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2;p17">
            <a:extLst>
              <a:ext uri="{FF2B5EF4-FFF2-40B4-BE49-F238E27FC236}">
                <a16:creationId xmlns:a16="http://schemas.microsoft.com/office/drawing/2014/main" id="{CFB49BE8-C2CC-DFA4-499D-631DB865E120}"/>
              </a:ext>
            </a:extLst>
          </p:cNvPr>
          <p:cNvSpPr txBox="1">
            <a:spLocks/>
          </p:cNvSpPr>
          <p:nvPr/>
        </p:nvSpPr>
        <p:spPr>
          <a:xfrm>
            <a:off x="371029" y="270591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8" name="Google Shape;163;p17">
            <a:extLst>
              <a:ext uri="{FF2B5EF4-FFF2-40B4-BE49-F238E27FC236}">
                <a16:creationId xmlns:a16="http://schemas.microsoft.com/office/drawing/2014/main" id="{B2A709BD-A0EC-E385-8462-D66B130D9356}"/>
              </a:ext>
            </a:extLst>
          </p:cNvPr>
          <p:cNvSpPr txBox="1"/>
          <p:nvPr/>
        </p:nvSpPr>
        <p:spPr>
          <a:xfrm>
            <a:off x="645816" y="2937184"/>
            <a:ext cx="1192109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Any DML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0" name="Google Shape;166;p17">
            <a:extLst>
              <a:ext uri="{FF2B5EF4-FFF2-40B4-BE49-F238E27FC236}">
                <a16:creationId xmlns:a16="http://schemas.microsoft.com/office/drawing/2014/main" id="{1DEC6571-7612-E34D-4D40-A3501862CFCF}"/>
              </a:ext>
            </a:extLst>
          </p:cNvPr>
          <p:cNvSpPr/>
          <p:nvPr/>
        </p:nvSpPr>
        <p:spPr>
          <a:xfrm>
            <a:off x="5658300" y="3359306"/>
            <a:ext cx="2260775" cy="56070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1" name="Google Shape;167;p17">
            <a:extLst>
              <a:ext uri="{FF2B5EF4-FFF2-40B4-BE49-F238E27FC236}">
                <a16:creationId xmlns:a16="http://schemas.microsoft.com/office/drawing/2014/main" id="{341FFA78-D4F2-FD55-B13F-A4FD7EFF2B9D}"/>
              </a:ext>
            </a:extLst>
          </p:cNvPr>
          <p:cNvCxnSpPr>
            <a:cxnSpLocks/>
          </p:cNvCxnSpPr>
          <p:nvPr/>
        </p:nvCxnSpPr>
        <p:spPr>
          <a:xfrm flipV="1">
            <a:off x="4544456" y="2009327"/>
            <a:ext cx="1094674" cy="99133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68;p17">
            <a:extLst>
              <a:ext uri="{FF2B5EF4-FFF2-40B4-BE49-F238E27FC236}">
                <a16:creationId xmlns:a16="http://schemas.microsoft.com/office/drawing/2014/main" id="{B1F9E2F7-0E32-844F-D08E-D896896D34F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4563626" y="3129529"/>
            <a:ext cx="1094674" cy="51012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70;p17">
            <a:extLst>
              <a:ext uri="{FF2B5EF4-FFF2-40B4-BE49-F238E27FC236}">
                <a16:creationId xmlns:a16="http://schemas.microsoft.com/office/drawing/2014/main" id="{39FCE761-3813-4995-90A6-EBF9643F4DE5}"/>
              </a:ext>
            </a:extLst>
          </p:cNvPr>
          <p:cNvSpPr/>
          <p:nvPr/>
        </p:nvSpPr>
        <p:spPr>
          <a:xfrm>
            <a:off x="5619437" y="4787006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5" name="Google Shape;173;p17">
            <a:extLst>
              <a:ext uri="{FF2B5EF4-FFF2-40B4-BE49-F238E27FC236}">
                <a16:creationId xmlns:a16="http://schemas.microsoft.com/office/drawing/2014/main" id="{3DF59729-0F36-C480-9757-57B29A04EA7C}"/>
              </a:ext>
            </a:extLst>
          </p:cNvPr>
          <p:cNvSpPr txBox="1"/>
          <p:nvPr/>
        </p:nvSpPr>
        <p:spPr>
          <a:xfrm>
            <a:off x="5658300" y="5282496"/>
            <a:ext cx="245761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synchronous_commit</a:t>
            </a: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=off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7" name="Google Shape;175;p17">
            <a:extLst>
              <a:ext uri="{FF2B5EF4-FFF2-40B4-BE49-F238E27FC236}">
                <a16:creationId xmlns:a16="http://schemas.microsoft.com/office/drawing/2014/main" id="{97B1B5EC-6576-D463-C1D5-93DC160F6C08}"/>
              </a:ext>
            </a:extLst>
          </p:cNvPr>
          <p:cNvSpPr txBox="1"/>
          <p:nvPr/>
        </p:nvSpPr>
        <p:spPr>
          <a:xfrm>
            <a:off x="5695624" y="4223154"/>
            <a:ext cx="119148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commit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9" name="Google Shape;177;p17">
            <a:extLst>
              <a:ext uri="{FF2B5EF4-FFF2-40B4-BE49-F238E27FC236}">
                <a16:creationId xmlns:a16="http://schemas.microsoft.com/office/drawing/2014/main" id="{A29D0472-ED9E-8C09-8B3E-4EDA51FB6273}"/>
              </a:ext>
            </a:extLst>
          </p:cNvPr>
          <p:cNvSpPr txBox="1"/>
          <p:nvPr/>
        </p:nvSpPr>
        <p:spPr>
          <a:xfrm>
            <a:off x="6769517" y="4222944"/>
            <a:ext cx="1328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Wal Writer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0" name="Google Shape;165;p17">
            <a:extLst>
              <a:ext uri="{FF2B5EF4-FFF2-40B4-BE49-F238E27FC236}">
                <a16:creationId xmlns:a16="http://schemas.microsoft.com/office/drawing/2014/main" id="{1CA423D1-676D-851A-6CCC-2F1049B1207B}"/>
              </a:ext>
            </a:extLst>
          </p:cNvPr>
          <p:cNvSpPr/>
          <p:nvPr/>
        </p:nvSpPr>
        <p:spPr>
          <a:xfrm>
            <a:off x="2733171" y="2825804"/>
            <a:ext cx="1789509" cy="621877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Client Backend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D2C0B17-E1A5-197E-5DCE-677F05F8C622}"/>
              </a:ext>
            </a:extLst>
          </p:cNvPr>
          <p:cNvCxnSpPr>
            <a:stCxn id="10" idx="2"/>
            <a:endCxn id="14" idx="0"/>
          </p:cNvCxnSpPr>
          <p:nvPr/>
        </p:nvCxnSpPr>
        <p:spPr>
          <a:xfrm flipH="1">
            <a:off x="6788687" y="3920009"/>
            <a:ext cx="1" cy="8669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9391DCB-2E39-4628-7910-84E0DCAA9C17}"/>
              </a:ext>
            </a:extLst>
          </p:cNvPr>
          <p:cNvCxnSpPr>
            <a:stCxn id="8" idx="3"/>
            <a:endCxn id="20" idx="1"/>
          </p:cNvCxnSpPr>
          <p:nvPr/>
        </p:nvCxnSpPr>
        <p:spPr>
          <a:xfrm>
            <a:off x="1837925" y="3129529"/>
            <a:ext cx="895246" cy="72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Google Shape;351;p1">
            <a:extLst>
              <a:ext uri="{FF2B5EF4-FFF2-40B4-BE49-F238E27FC236}">
                <a16:creationId xmlns:a16="http://schemas.microsoft.com/office/drawing/2014/main" id="{AD68AE1A-E641-975C-42E3-EAA5418B96D9}"/>
              </a:ext>
            </a:extLst>
          </p:cNvPr>
          <p:cNvSpPr txBox="1"/>
          <p:nvPr/>
        </p:nvSpPr>
        <p:spPr>
          <a:xfrm>
            <a:off x="509754" y="9254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Any DML</a:t>
            </a:r>
            <a:endParaRPr dirty="0">
              <a:sym typeface="Lato"/>
            </a:endParaRPr>
          </a:p>
        </p:txBody>
      </p:sp>
      <p:sp>
        <p:nvSpPr>
          <p:cNvPr id="2" name="Google Shape;213;p19">
            <a:extLst>
              <a:ext uri="{FF2B5EF4-FFF2-40B4-BE49-F238E27FC236}">
                <a16:creationId xmlns:a16="http://schemas.microsoft.com/office/drawing/2014/main" id="{1F45F8E9-68E8-981E-BDF2-F633310585CF}"/>
              </a:ext>
            </a:extLst>
          </p:cNvPr>
          <p:cNvSpPr txBox="1"/>
          <p:nvPr/>
        </p:nvSpPr>
        <p:spPr>
          <a:xfrm>
            <a:off x="8543786" y="2194877"/>
            <a:ext cx="23526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Here, 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writer will be doing the complete IO.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1. Into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pg_wal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2. Do switching new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" name="Google Shape;217;p19">
            <a:extLst>
              <a:ext uri="{FF2B5EF4-FFF2-40B4-BE49-F238E27FC236}">
                <a16:creationId xmlns:a16="http://schemas.microsoft.com/office/drawing/2014/main" id="{858E65EE-69E8-842F-8D8E-F8E1C49F9862}"/>
              </a:ext>
            </a:extLst>
          </p:cNvPr>
          <p:cNvSpPr txBox="1"/>
          <p:nvPr/>
        </p:nvSpPr>
        <p:spPr>
          <a:xfrm>
            <a:off x="8543786" y="4377252"/>
            <a:ext cx="21948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Here, all WAL I/O is delegated to WalWriter.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5" name="Google Shape;165;p17">
            <a:extLst>
              <a:ext uri="{FF2B5EF4-FFF2-40B4-BE49-F238E27FC236}">
                <a16:creationId xmlns:a16="http://schemas.microsoft.com/office/drawing/2014/main" id="{F3BEA09B-A0AE-4AEA-57CB-44E7B3AC814D}"/>
              </a:ext>
            </a:extLst>
          </p:cNvPr>
          <p:cNvSpPr/>
          <p:nvPr/>
        </p:nvSpPr>
        <p:spPr>
          <a:xfrm>
            <a:off x="5639130" y="1745888"/>
            <a:ext cx="2260775" cy="51012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47678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70393-B745-09C8-9F09-B1B3E2C3D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2;p17">
            <a:extLst>
              <a:ext uri="{FF2B5EF4-FFF2-40B4-BE49-F238E27FC236}">
                <a16:creationId xmlns:a16="http://schemas.microsoft.com/office/drawing/2014/main" id="{1BED5DE9-BDDB-1645-5840-544489552FBA}"/>
              </a:ext>
            </a:extLst>
          </p:cNvPr>
          <p:cNvSpPr txBox="1">
            <a:spLocks/>
          </p:cNvSpPr>
          <p:nvPr/>
        </p:nvSpPr>
        <p:spPr>
          <a:xfrm>
            <a:off x="371029" y="270591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8" name="Google Shape;163;p17">
            <a:extLst>
              <a:ext uri="{FF2B5EF4-FFF2-40B4-BE49-F238E27FC236}">
                <a16:creationId xmlns:a16="http://schemas.microsoft.com/office/drawing/2014/main" id="{B2E9C161-079C-8D29-B8CC-5B54F7559D49}"/>
              </a:ext>
            </a:extLst>
          </p:cNvPr>
          <p:cNvSpPr txBox="1"/>
          <p:nvPr/>
        </p:nvSpPr>
        <p:spPr>
          <a:xfrm>
            <a:off x="645816" y="2937184"/>
            <a:ext cx="1192109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Any DML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9" name="Google Shape;165;p17">
            <a:extLst>
              <a:ext uri="{FF2B5EF4-FFF2-40B4-BE49-F238E27FC236}">
                <a16:creationId xmlns:a16="http://schemas.microsoft.com/office/drawing/2014/main" id="{94A361C5-C393-B5E6-014A-6CF3E471F52F}"/>
              </a:ext>
            </a:extLst>
          </p:cNvPr>
          <p:cNvSpPr/>
          <p:nvPr/>
        </p:nvSpPr>
        <p:spPr>
          <a:xfrm>
            <a:off x="5639130" y="1623994"/>
            <a:ext cx="2260775" cy="696271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endParaRPr lang="en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(Full)</a:t>
            </a:r>
            <a:endParaRPr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0" name="Google Shape;166;p17">
            <a:extLst>
              <a:ext uri="{FF2B5EF4-FFF2-40B4-BE49-F238E27FC236}">
                <a16:creationId xmlns:a16="http://schemas.microsoft.com/office/drawing/2014/main" id="{A609193A-9C24-C6D6-8610-1B7477E5E92F}"/>
              </a:ext>
            </a:extLst>
          </p:cNvPr>
          <p:cNvSpPr/>
          <p:nvPr/>
        </p:nvSpPr>
        <p:spPr>
          <a:xfrm>
            <a:off x="5658300" y="3359306"/>
            <a:ext cx="2260775" cy="56070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1" name="Google Shape;167;p17">
            <a:extLst>
              <a:ext uri="{FF2B5EF4-FFF2-40B4-BE49-F238E27FC236}">
                <a16:creationId xmlns:a16="http://schemas.microsoft.com/office/drawing/2014/main" id="{EF439A3F-CFC8-AAD2-9BCE-07D4DCB9FCF8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4563626" y="1972130"/>
            <a:ext cx="1075504" cy="11573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68;p17">
            <a:extLst>
              <a:ext uri="{FF2B5EF4-FFF2-40B4-BE49-F238E27FC236}">
                <a16:creationId xmlns:a16="http://schemas.microsoft.com/office/drawing/2014/main" id="{2EA548FC-3F13-1BED-FD74-AE7B90B74C6A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4563626" y="3129529"/>
            <a:ext cx="1094674" cy="51012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70;p17">
            <a:extLst>
              <a:ext uri="{FF2B5EF4-FFF2-40B4-BE49-F238E27FC236}">
                <a16:creationId xmlns:a16="http://schemas.microsoft.com/office/drawing/2014/main" id="{50113103-B612-BBE1-568A-DC11F5E9A9CF}"/>
              </a:ext>
            </a:extLst>
          </p:cNvPr>
          <p:cNvSpPr/>
          <p:nvPr/>
        </p:nvSpPr>
        <p:spPr>
          <a:xfrm>
            <a:off x="5619437" y="4787006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5" name="Google Shape;173;p17">
            <a:extLst>
              <a:ext uri="{FF2B5EF4-FFF2-40B4-BE49-F238E27FC236}">
                <a16:creationId xmlns:a16="http://schemas.microsoft.com/office/drawing/2014/main" id="{6A6F2EB4-56BE-F148-3ECE-6B3BF65F413C}"/>
              </a:ext>
            </a:extLst>
          </p:cNvPr>
          <p:cNvSpPr txBox="1"/>
          <p:nvPr/>
        </p:nvSpPr>
        <p:spPr>
          <a:xfrm>
            <a:off x="5658300" y="5282496"/>
            <a:ext cx="245761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synchronous_commit</a:t>
            </a: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=on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7" name="Google Shape;175;p17">
            <a:extLst>
              <a:ext uri="{FF2B5EF4-FFF2-40B4-BE49-F238E27FC236}">
                <a16:creationId xmlns:a16="http://schemas.microsoft.com/office/drawing/2014/main" id="{875B5158-0167-2D3D-7440-9B65BF543BFF}"/>
              </a:ext>
            </a:extLst>
          </p:cNvPr>
          <p:cNvSpPr txBox="1"/>
          <p:nvPr/>
        </p:nvSpPr>
        <p:spPr>
          <a:xfrm>
            <a:off x="4094803" y="4658922"/>
            <a:ext cx="1191482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commit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9" name="Google Shape;177;p17">
            <a:extLst>
              <a:ext uri="{FF2B5EF4-FFF2-40B4-BE49-F238E27FC236}">
                <a16:creationId xmlns:a16="http://schemas.microsoft.com/office/drawing/2014/main" id="{C21D3E61-D5F0-C465-46D6-06D7D2780C0B}"/>
              </a:ext>
            </a:extLst>
          </p:cNvPr>
          <p:cNvSpPr txBox="1"/>
          <p:nvPr/>
        </p:nvSpPr>
        <p:spPr>
          <a:xfrm>
            <a:off x="6769517" y="4222944"/>
            <a:ext cx="1328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Wal Writer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0" name="Google Shape;165;p17">
            <a:extLst>
              <a:ext uri="{FF2B5EF4-FFF2-40B4-BE49-F238E27FC236}">
                <a16:creationId xmlns:a16="http://schemas.microsoft.com/office/drawing/2014/main" id="{39C2106D-B22A-91E2-9CD5-D082980F9796}"/>
              </a:ext>
            </a:extLst>
          </p:cNvPr>
          <p:cNvSpPr/>
          <p:nvPr/>
        </p:nvSpPr>
        <p:spPr>
          <a:xfrm>
            <a:off x="2733171" y="2825804"/>
            <a:ext cx="1789509" cy="621877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Client Backend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36BE271-C2B8-8862-11FE-71C914D80C82}"/>
              </a:ext>
            </a:extLst>
          </p:cNvPr>
          <p:cNvCxnSpPr>
            <a:stCxn id="10" idx="2"/>
            <a:endCxn id="14" idx="0"/>
          </p:cNvCxnSpPr>
          <p:nvPr/>
        </p:nvCxnSpPr>
        <p:spPr>
          <a:xfrm flipH="1">
            <a:off x="6788687" y="3920009"/>
            <a:ext cx="1" cy="8669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312104B-30A9-6B73-4935-F978053C1910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1686296" y="3136743"/>
            <a:ext cx="10468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Google Shape;351;p1">
            <a:extLst>
              <a:ext uri="{FF2B5EF4-FFF2-40B4-BE49-F238E27FC236}">
                <a16:creationId xmlns:a16="http://schemas.microsoft.com/office/drawing/2014/main" id="{CD4C1B99-7305-7AB4-C7DB-1609F1E6C546}"/>
              </a:ext>
            </a:extLst>
          </p:cNvPr>
          <p:cNvSpPr txBox="1"/>
          <p:nvPr/>
        </p:nvSpPr>
        <p:spPr>
          <a:xfrm>
            <a:off x="509754" y="868237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Any DML</a:t>
            </a:r>
            <a:endParaRPr dirty="0">
              <a:sym typeface="Lato"/>
            </a:endParaRPr>
          </a:p>
        </p:txBody>
      </p:sp>
      <p:sp>
        <p:nvSpPr>
          <p:cNvPr id="5" name="Google Shape;231;p20">
            <a:extLst>
              <a:ext uri="{FF2B5EF4-FFF2-40B4-BE49-F238E27FC236}">
                <a16:creationId xmlns:a16="http://schemas.microsoft.com/office/drawing/2014/main" id="{67CB8DD2-C8E9-5D80-31A9-3963CE85A8AA}"/>
              </a:ext>
            </a:extLst>
          </p:cNvPr>
          <p:cNvSpPr/>
          <p:nvPr/>
        </p:nvSpPr>
        <p:spPr>
          <a:xfrm>
            <a:off x="8557886" y="1748629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Relation I/O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85EC41-343A-8F1B-8B6B-B8C61CB5E7F8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 flipV="1">
            <a:off x="7899905" y="1972129"/>
            <a:ext cx="657981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24DF1A0E-0781-4D67-494C-543379B37308}"/>
              </a:ext>
            </a:extLst>
          </p:cNvPr>
          <p:cNvCxnSpPr>
            <a:stCxn id="20" idx="2"/>
            <a:endCxn id="14" idx="1"/>
          </p:cNvCxnSpPr>
          <p:nvPr/>
        </p:nvCxnSpPr>
        <p:spPr>
          <a:xfrm rot="16200000" flipH="1">
            <a:off x="3842269" y="3233337"/>
            <a:ext cx="1562825" cy="199151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Google Shape;239;p20">
            <a:extLst>
              <a:ext uri="{FF2B5EF4-FFF2-40B4-BE49-F238E27FC236}">
                <a16:creationId xmlns:a16="http://schemas.microsoft.com/office/drawing/2014/main" id="{FEBCC9A8-6DF2-3D60-A854-1A72EE254A31}"/>
              </a:ext>
            </a:extLst>
          </p:cNvPr>
          <p:cNvSpPr txBox="1"/>
          <p:nvPr/>
        </p:nvSpPr>
        <p:spPr>
          <a:xfrm>
            <a:off x="8692033" y="3158526"/>
            <a:ext cx="23526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Here,  client backend connection is doing more IO</a:t>
            </a:r>
            <a:br>
              <a:rPr lang="en" sz="1400">
                <a:latin typeface="Montserrat" pitchFamily="2" charset="77"/>
                <a:ea typeface="Lato"/>
                <a:cs typeface="Lato"/>
                <a:sym typeface="Lato"/>
              </a:rPr>
            </a:b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1. Flush dirty buffers to underlying relation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2. WAL I/O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526258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89A804-0661-5D35-9979-7E5A96DF8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248;p21">
            <a:extLst>
              <a:ext uri="{FF2B5EF4-FFF2-40B4-BE49-F238E27FC236}">
                <a16:creationId xmlns:a16="http://schemas.microsoft.com/office/drawing/2014/main" id="{3F1BFDAB-2EEB-1C17-1AE9-3A749C6A0257}"/>
              </a:ext>
            </a:extLst>
          </p:cNvPr>
          <p:cNvSpPr txBox="1"/>
          <p:nvPr/>
        </p:nvSpPr>
        <p:spPr>
          <a:xfrm>
            <a:off x="606598" y="2528909"/>
            <a:ext cx="1336814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TEMP TABLE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6" name="Google Shape;249;p21">
            <a:extLst>
              <a:ext uri="{FF2B5EF4-FFF2-40B4-BE49-F238E27FC236}">
                <a16:creationId xmlns:a16="http://schemas.microsoft.com/office/drawing/2014/main" id="{2DE77282-DD96-650A-DA1B-9A2D97A6444A}"/>
              </a:ext>
            </a:extLst>
          </p:cNvPr>
          <p:cNvSpPr txBox="1"/>
          <p:nvPr/>
        </p:nvSpPr>
        <p:spPr>
          <a:xfrm>
            <a:off x="2463627" y="2541052"/>
            <a:ext cx="1489573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Client Backend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7" name="Google Shape;250;p21">
            <a:extLst>
              <a:ext uri="{FF2B5EF4-FFF2-40B4-BE49-F238E27FC236}">
                <a16:creationId xmlns:a16="http://schemas.microsoft.com/office/drawing/2014/main" id="{CAFC3881-E27B-F9DE-1D8E-86C922EA5DB8}"/>
              </a:ext>
            </a:extLst>
          </p:cNvPr>
          <p:cNvSpPr/>
          <p:nvPr/>
        </p:nvSpPr>
        <p:spPr>
          <a:xfrm>
            <a:off x="4886402" y="1542252"/>
            <a:ext cx="2622819" cy="784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NO </a:t>
            </a:r>
            <a:r>
              <a:rPr lang="en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endParaRPr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38" name="Google Shape;251;p21">
            <a:extLst>
              <a:ext uri="{FF2B5EF4-FFF2-40B4-BE49-F238E27FC236}">
                <a16:creationId xmlns:a16="http://schemas.microsoft.com/office/drawing/2014/main" id="{D5251123-1316-7BC7-E071-B4CCA1849D9A}"/>
              </a:ext>
            </a:extLst>
          </p:cNvPr>
          <p:cNvCxnSpPr>
            <a:cxnSpLocks/>
            <a:stCxn id="36" idx="3"/>
            <a:endCxn id="37" idx="1"/>
          </p:cNvCxnSpPr>
          <p:nvPr/>
        </p:nvCxnSpPr>
        <p:spPr>
          <a:xfrm flipV="1">
            <a:off x="3953200" y="1934352"/>
            <a:ext cx="933202" cy="79904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252;p21">
            <a:extLst>
              <a:ext uri="{FF2B5EF4-FFF2-40B4-BE49-F238E27FC236}">
                <a16:creationId xmlns:a16="http://schemas.microsoft.com/office/drawing/2014/main" id="{ECC24E89-E194-BFDD-5018-3B9FB046B5C4}"/>
              </a:ext>
            </a:extLst>
          </p:cNvPr>
          <p:cNvCxnSpPr>
            <a:stCxn id="36" idx="3"/>
          </p:cNvCxnSpPr>
          <p:nvPr/>
        </p:nvCxnSpPr>
        <p:spPr>
          <a:xfrm>
            <a:off x="3953200" y="2733397"/>
            <a:ext cx="933228" cy="73300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254;p21">
            <a:extLst>
              <a:ext uri="{FF2B5EF4-FFF2-40B4-BE49-F238E27FC236}">
                <a16:creationId xmlns:a16="http://schemas.microsoft.com/office/drawing/2014/main" id="{BFC556C9-79D6-9E6D-32F2-898605C0675C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1943412" y="2721254"/>
            <a:ext cx="541872" cy="1226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255;p21">
            <a:extLst>
              <a:ext uri="{FF2B5EF4-FFF2-40B4-BE49-F238E27FC236}">
                <a16:creationId xmlns:a16="http://schemas.microsoft.com/office/drawing/2014/main" id="{4953E2AE-F638-F29D-6EAD-C9CEEDA608D3}"/>
              </a:ext>
            </a:extLst>
          </p:cNvPr>
          <p:cNvSpPr/>
          <p:nvPr/>
        </p:nvSpPr>
        <p:spPr>
          <a:xfrm>
            <a:off x="4886403" y="3074299"/>
            <a:ext cx="2494348" cy="784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NO </a:t>
            </a:r>
            <a:r>
              <a:rPr lang="en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42" name="Google Shape;256;p21">
            <a:extLst>
              <a:ext uri="{FF2B5EF4-FFF2-40B4-BE49-F238E27FC236}">
                <a16:creationId xmlns:a16="http://schemas.microsoft.com/office/drawing/2014/main" id="{D32DFD34-2C02-6590-19D7-2B40987FAC3A}"/>
              </a:ext>
            </a:extLst>
          </p:cNvPr>
          <p:cNvSpPr/>
          <p:nvPr/>
        </p:nvSpPr>
        <p:spPr>
          <a:xfrm>
            <a:off x="5894121" y="4606353"/>
            <a:ext cx="2276101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       Relation I/O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43" name="Google Shape;257;p21">
            <a:extLst>
              <a:ext uri="{FF2B5EF4-FFF2-40B4-BE49-F238E27FC236}">
                <a16:creationId xmlns:a16="http://schemas.microsoft.com/office/drawing/2014/main" id="{B38B53FA-CC0B-0C83-9151-D96D14DFFDCA}"/>
              </a:ext>
            </a:extLst>
          </p:cNvPr>
          <p:cNvCxnSpPr>
            <a:cxnSpLocks/>
          </p:cNvCxnSpPr>
          <p:nvPr/>
        </p:nvCxnSpPr>
        <p:spPr>
          <a:xfrm>
            <a:off x="3127678" y="2925952"/>
            <a:ext cx="5700" cy="190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Google Shape;258;p21">
            <a:extLst>
              <a:ext uri="{FF2B5EF4-FFF2-40B4-BE49-F238E27FC236}">
                <a16:creationId xmlns:a16="http://schemas.microsoft.com/office/drawing/2014/main" id="{436DD947-68C7-4A11-0737-F5C870801DA6}"/>
              </a:ext>
            </a:extLst>
          </p:cNvPr>
          <p:cNvSpPr txBox="1"/>
          <p:nvPr/>
        </p:nvSpPr>
        <p:spPr>
          <a:xfrm>
            <a:off x="8640895" y="1247023"/>
            <a:ext cx="2494348" cy="4278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Client backend deals with the temp relation file.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No WAL data, so no replication as well.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Temp tables are scoped to transaction, that is temp relations can be dropped after the COMMIT.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No other I/O like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autovacuum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,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checkpointer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because temp tables are not a regular tables, and they reside in a special schema.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45" name="Google Shape;259;p21">
            <a:extLst>
              <a:ext uri="{FF2B5EF4-FFF2-40B4-BE49-F238E27FC236}">
                <a16:creationId xmlns:a16="http://schemas.microsoft.com/office/drawing/2014/main" id="{63E743FC-DE1D-43F6-10F7-B939AA7E278E}"/>
              </a:ext>
            </a:extLst>
          </p:cNvPr>
          <p:cNvSpPr/>
          <p:nvPr/>
        </p:nvSpPr>
        <p:spPr>
          <a:xfrm>
            <a:off x="3396343" y="4606352"/>
            <a:ext cx="1958704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 </a:t>
            </a:r>
            <a:r>
              <a:rPr lang="en" dirty="0" err="1">
                <a:latin typeface="Montserrat" pitchFamily="2" charset="77"/>
                <a:ea typeface="Lato"/>
                <a:cs typeface="Lato"/>
                <a:sym typeface="Lato"/>
              </a:rPr>
              <a:t>temp_buffers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46" name="Google Shape;260;p21">
            <a:extLst>
              <a:ext uri="{FF2B5EF4-FFF2-40B4-BE49-F238E27FC236}">
                <a16:creationId xmlns:a16="http://schemas.microsoft.com/office/drawing/2014/main" id="{F56A71C5-0612-A6DC-A8C9-B07BCCBAFD05}"/>
              </a:ext>
            </a:extLst>
          </p:cNvPr>
          <p:cNvCxnSpPr>
            <a:cxnSpLocks/>
            <a:endCxn id="45" idx="1"/>
          </p:cNvCxnSpPr>
          <p:nvPr/>
        </p:nvCxnSpPr>
        <p:spPr>
          <a:xfrm flipV="1">
            <a:off x="3126991" y="4829852"/>
            <a:ext cx="269352" cy="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261;p21">
            <a:extLst>
              <a:ext uri="{FF2B5EF4-FFF2-40B4-BE49-F238E27FC236}">
                <a16:creationId xmlns:a16="http://schemas.microsoft.com/office/drawing/2014/main" id="{79F27685-9BED-15D6-B349-69FCEB1DA47C}"/>
              </a:ext>
            </a:extLst>
          </p:cNvPr>
          <p:cNvCxnSpPr>
            <a:cxnSpLocks/>
            <a:stCxn id="45" idx="3"/>
            <a:endCxn id="42" idx="1"/>
          </p:cNvCxnSpPr>
          <p:nvPr/>
        </p:nvCxnSpPr>
        <p:spPr>
          <a:xfrm>
            <a:off x="5355047" y="4829852"/>
            <a:ext cx="539074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162;p17">
            <a:extLst>
              <a:ext uri="{FF2B5EF4-FFF2-40B4-BE49-F238E27FC236}">
                <a16:creationId xmlns:a16="http://schemas.microsoft.com/office/drawing/2014/main" id="{EABBB88D-9484-9890-2681-91A21D09AD13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58" name="Google Shape;351;p1">
            <a:extLst>
              <a:ext uri="{FF2B5EF4-FFF2-40B4-BE49-F238E27FC236}">
                <a16:creationId xmlns:a16="http://schemas.microsoft.com/office/drawing/2014/main" id="{9D1AADF1-5BA5-E456-F799-451FD6F1FF2D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Temp Table</a:t>
            </a:r>
            <a:endParaRPr dirty="0"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61392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07F14-7C00-D5F2-A6EE-705A6DE42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7;p22">
            <a:extLst>
              <a:ext uri="{FF2B5EF4-FFF2-40B4-BE49-F238E27FC236}">
                <a16:creationId xmlns:a16="http://schemas.microsoft.com/office/drawing/2014/main" id="{25769A32-B27B-2636-5843-2F4E57F6E2E4}"/>
              </a:ext>
            </a:extLst>
          </p:cNvPr>
          <p:cNvSpPr txBox="1"/>
          <p:nvPr/>
        </p:nvSpPr>
        <p:spPr>
          <a:xfrm>
            <a:off x="924668" y="2819104"/>
            <a:ext cx="1191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SQL Query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4" name="Google Shape;268;p22">
            <a:extLst>
              <a:ext uri="{FF2B5EF4-FFF2-40B4-BE49-F238E27FC236}">
                <a16:creationId xmlns:a16="http://schemas.microsoft.com/office/drawing/2014/main" id="{C5C95265-5515-0350-C08B-03577C4F844E}"/>
              </a:ext>
            </a:extLst>
          </p:cNvPr>
          <p:cNvSpPr txBox="1"/>
          <p:nvPr/>
        </p:nvSpPr>
        <p:spPr>
          <a:xfrm>
            <a:off x="2558630" y="2719181"/>
            <a:ext cx="13281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Client Backend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5" name="Google Shape;269;p22">
            <a:extLst>
              <a:ext uri="{FF2B5EF4-FFF2-40B4-BE49-F238E27FC236}">
                <a16:creationId xmlns:a16="http://schemas.microsoft.com/office/drawing/2014/main" id="{DECC547B-4B01-BB48-8E32-2A7D6BC431B2}"/>
              </a:ext>
            </a:extLst>
          </p:cNvPr>
          <p:cNvSpPr/>
          <p:nvPr/>
        </p:nvSpPr>
        <p:spPr>
          <a:xfrm>
            <a:off x="4981404" y="1720381"/>
            <a:ext cx="2084413" cy="584745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6" name="Google Shape;270;p22">
            <a:extLst>
              <a:ext uri="{FF2B5EF4-FFF2-40B4-BE49-F238E27FC236}">
                <a16:creationId xmlns:a16="http://schemas.microsoft.com/office/drawing/2014/main" id="{B211D8AD-2959-E10A-D845-AEFA484D8656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3886730" y="2012754"/>
            <a:ext cx="1094674" cy="99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Google Shape;271;p22">
            <a:extLst>
              <a:ext uri="{FF2B5EF4-FFF2-40B4-BE49-F238E27FC236}">
                <a16:creationId xmlns:a16="http://schemas.microsoft.com/office/drawing/2014/main" id="{B7007907-AD33-8357-09E3-81831CB9094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886730" y="2948993"/>
            <a:ext cx="1094700" cy="69553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Google Shape;273;p22">
            <a:extLst>
              <a:ext uri="{FF2B5EF4-FFF2-40B4-BE49-F238E27FC236}">
                <a16:creationId xmlns:a16="http://schemas.microsoft.com/office/drawing/2014/main" id="{53CB8D86-8AB0-F00B-A87D-1C9AA59A2DBE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2116568" y="3011554"/>
            <a:ext cx="442062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274;p22">
            <a:extLst>
              <a:ext uri="{FF2B5EF4-FFF2-40B4-BE49-F238E27FC236}">
                <a16:creationId xmlns:a16="http://schemas.microsoft.com/office/drawing/2014/main" id="{1766FB9B-5EF7-C879-24D1-52349C1B6D18}"/>
              </a:ext>
            </a:extLst>
          </p:cNvPr>
          <p:cNvSpPr/>
          <p:nvPr/>
        </p:nvSpPr>
        <p:spPr>
          <a:xfrm>
            <a:off x="4981405" y="3252428"/>
            <a:ext cx="1813800" cy="584745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work_mem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0" name="Google Shape;275;p22">
            <a:extLst>
              <a:ext uri="{FF2B5EF4-FFF2-40B4-BE49-F238E27FC236}">
                <a16:creationId xmlns:a16="http://schemas.microsoft.com/office/drawing/2014/main" id="{34BD0EA4-6BE3-566C-780D-1CDC3A2FACDE}"/>
              </a:ext>
            </a:extLst>
          </p:cNvPr>
          <p:cNvSpPr/>
          <p:nvPr/>
        </p:nvSpPr>
        <p:spPr>
          <a:xfrm>
            <a:off x="7571085" y="1820099"/>
            <a:ext cx="1905425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Relation I/O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1" name="Google Shape;276;p22">
            <a:extLst>
              <a:ext uri="{FF2B5EF4-FFF2-40B4-BE49-F238E27FC236}">
                <a16:creationId xmlns:a16="http://schemas.microsoft.com/office/drawing/2014/main" id="{EDB99AB7-99AC-0A73-8C58-FD12697E080B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3222680" y="3303926"/>
            <a:ext cx="5700" cy="173658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277;p22">
            <a:extLst>
              <a:ext uri="{FF2B5EF4-FFF2-40B4-BE49-F238E27FC236}">
                <a16:creationId xmlns:a16="http://schemas.microsoft.com/office/drawing/2014/main" id="{EDB0EC49-3621-8284-AB5B-D3D54FD56EAA}"/>
              </a:ext>
            </a:extLst>
          </p:cNvPr>
          <p:cNvCxnSpPr/>
          <p:nvPr/>
        </p:nvCxnSpPr>
        <p:spPr>
          <a:xfrm rot="10800000" flipH="1">
            <a:off x="3221993" y="5022431"/>
            <a:ext cx="1737300" cy="1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278;p22">
            <a:extLst>
              <a:ext uri="{FF2B5EF4-FFF2-40B4-BE49-F238E27FC236}">
                <a16:creationId xmlns:a16="http://schemas.microsoft.com/office/drawing/2014/main" id="{40924657-EB9D-DD96-C0DF-08D63DEAD962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7051785" y="2043599"/>
            <a:ext cx="519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280;p22">
            <a:extLst>
              <a:ext uri="{FF2B5EF4-FFF2-40B4-BE49-F238E27FC236}">
                <a16:creationId xmlns:a16="http://schemas.microsoft.com/office/drawing/2014/main" id="{977A6CF0-7BEE-846B-22E5-8D5DB8E41EC2}"/>
              </a:ext>
            </a:extLst>
          </p:cNvPr>
          <p:cNvSpPr/>
          <p:nvPr/>
        </p:nvSpPr>
        <p:spPr>
          <a:xfrm>
            <a:off x="5014455" y="4386053"/>
            <a:ext cx="2212554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 pitchFamily="2" charset="77"/>
                <a:ea typeface="Lato"/>
                <a:cs typeface="Lato"/>
                <a:sym typeface="Lato"/>
              </a:rPr>
              <a:t>Temp Tablespace I/O</a:t>
            </a:r>
            <a:endParaRPr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5" name="Google Shape;281;p22">
            <a:extLst>
              <a:ext uri="{FF2B5EF4-FFF2-40B4-BE49-F238E27FC236}">
                <a16:creationId xmlns:a16="http://schemas.microsoft.com/office/drawing/2014/main" id="{16C36B0B-4B1C-9680-D533-BAADFD9271E5}"/>
              </a:ext>
            </a:extLst>
          </p:cNvPr>
          <p:cNvSpPr txBox="1"/>
          <p:nvPr/>
        </p:nvSpPr>
        <p:spPr>
          <a:xfrm>
            <a:off x="3193652" y="3901038"/>
            <a:ext cx="1875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Montserrat" pitchFamily="2" charset="77"/>
                <a:ea typeface="Lato"/>
                <a:cs typeface="Lato"/>
                <a:sym typeface="Lato"/>
              </a:rPr>
              <a:t>Not enough </a:t>
            </a:r>
            <a:r>
              <a:rPr lang="en" sz="1300" dirty="0" err="1">
                <a:latin typeface="Montserrat" pitchFamily="2" charset="77"/>
                <a:ea typeface="Lato"/>
                <a:cs typeface="Lato"/>
                <a:sym typeface="Lato"/>
              </a:rPr>
              <a:t>work_mem</a:t>
            </a:r>
            <a:endParaRPr sz="13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6" name="Google Shape;282;p22">
            <a:extLst>
              <a:ext uri="{FF2B5EF4-FFF2-40B4-BE49-F238E27FC236}">
                <a16:creationId xmlns:a16="http://schemas.microsoft.com/office/drawing/2014/main" id="{7BDD0DBD-279A-F8BE-4986-DC794E4474AF}"/>
              </a:ext>
            </a:extLst>
          </p:cNvPr>
          <p:cNvSpPr txBox="1"/>
          <p:nvPr/>
        </p:nvSpPr>
        <p:spPr>
          <a:xfrm>
            <a:off x="8088662" y="2802450"/>
            <a:ext cx="24510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Client backends, and background parallel worker processes create temp files, it don’t find enough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work_mem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7" name="Google Shape;283;p22">
            <a:extLst>
              <a:ext uri="{FF2B5EF4-FFF2-40B4-BE49-F238E27FC236}">
                <a16:creationId xmlns:a16="http://schemas.microsoft.com/office/drawing/2014/main" id="{779763EB-442A-CB88-A6A8-5332DA63C71E}"/>
              </a:ext>
            </a:extLst>
          </p:cNvPr>
          <p:cNvSpPr txBox="1"/>
          <p:nvPr/>
        </p:nvSpPr>
        <p:spPr>
          <a:xfrm>
            <a:off x="8163637" y="4270475"/>
            <a:ext cx="21510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pg_stat_database helps in identifying the I/O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26" name="Google Shape;273;p22">
            <a:extLst>
              <a:ext uri="{FF2B5EF4-FFF2-40B4-BE49-F238E27FC236}">
                <a16:creationId xmlns:a16="http://schemas.microsoft.com/office/drawing/2014/main" id="{714EE2D3-2B2E-EFEA-3DE8-14B9087D41F3}"/>
              </a:ext>
            </a:extLst>
          </p:cNvPr>
          <p:cNvCxnSpPr>
            <a:cxnSpLocks/>
          </p:cNvCxnSpPr>
          <p:nvPr/>
        </p:nvCxnSpPr>
        <p:spPr>
          <a:xfrm>
            <a:off x="3444668" y="2977861"/>
            <a:ext cx="442062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E9FA1A30-2563-3D49-4926-8FC2D9CBF0EA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29" name="Google Shape;351;p1">
            <a:extLst>
              <a:ext uri="{FF2B5EF4-FFF2-40B4-BE49-F238E27FC236}">
                <a16:creationId xmlns:a16="http://schemas.microsoft.com/office/drawing/2014/main" id="{21CCD260-CCE8-729D-8D9A-F2D4BF3F6BDC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Query</a:t>
            </a:r>
            <a:endParaRPr dirty="0"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456329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82146-8D73-3399-5BB0-2788EC8E5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4368452C-1A0C-C4C0-0BAC-776BBAC421AC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29" name="Google Shape;351;p1">
            <a:extLst>
              <a:ext uri="{FF2B5EF4-FFF2-40B4-BE49-F238E27FC236}">
                <a16:creationId xmlns:a16="http://schemas.microsoft.com/office/drawing/2014/main" id="{77BF2D96-9C99-6A71-DE21-023D8AAA518F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Maintenance </a:t>
            </a:r>
            <a:endParaRPr dirty="0">
              <a:sym typeface="Lato"/>
            </a:endParaRPr>
          </a:p>
        </p:txBody>
      </p:sp>
      <p:sp>
        <p:nvSpPr>
          <p:cNvPr id="18" name="Google Shape;310;p24">
            <a:extLst>
              <a:ext uri="{FF2B5EF4-FFF2-40B4-BE49-F238E27FC236}">
                <a16:creationId xmlns:a16="http://schemas.microsoft.com/office/drawing/2014/main" id="{A259581B-DB6F-2DF8-17A2-A54C1807BBE5}"/>
              </a:ext>
            </a:extLst>
          </p:cNvPr>
          <p:cNvSpPr txBox="1"/>
          <p:nvPr/>
        </p:nvSpPr>
        <p:spPr>
          <a:xfrm>
            <a:off x="604757" y="2921562"/>
            <a:ext cx="154364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Maintenance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9" name="Google Shape;311;p24">
            <a:extLst>
              <a:ext uri="{FF2B5EF4-FFF2-40B4-BE49-F238E27FC236}">
                <a16:creationId xmlns:a16="http://schemas.microsoft.com/office/drawing/2014/main" id="{34493377-D6C2-CB87-C7BB-E103FC93750E}"/>
              </a:ext>
            </a:extLst>
          </p:cNvPr>
          <p:cNvSpPr txBox="1"/>
          <p:nvPr/>
        </p:nvSpPr>
        <p:spPr>
          <a:xfrm>
            <a:off x="2516201" y="2821512"/>
            <a:ext cx="13281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VACUUM</a:t>
            </a:r>
            <a:br>
              <a:rPr lang="en" sz="140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REINDEX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0" name="Google Shape;312;p24">
            <a:extLst>
              <a:ext uri="{FF2B5EF4-FFF2-40B4-BE49-F238E27FC236}">
                <a16:creationId xmlns:a16="http://schemas.microsoft.com/office/drawing/2014/main" id="{78C51B17-8B41-F5E9-8C71-D3B0B83F0CAA}"/>
              </a:ext>
            </a:extLst>
          </p:cNvPr>
          <p:cNvSpPr/>
          <p:nvPr/>
        </p:nvSpPr>
        <p:spPr>
          <a:xfrm>
            <a:off x="4838901" y="1922762"/>
            <a:ext cx="2155666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maintenance_work_mem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1" name="Google Shape;313;p24">
            <a:extLst>
              <a:ext uri="{FF2B5EF4-FFF2-40B4-BE49-F238E27FC236}">
                <a16:creationId xmlns:a16="http://schemas.microsoft.com/office/drawing/2014/main" id="{4785AE50-9A71-1192-8E2A-49F9B3EE3E1E}"/>
              </a:ext>
            </a:extLst>
          </p:cNvPr>
          <p:cNvSpPr/>
          <p:nvPr/>
        </p:nvSpPr>
        <p:spPr>
          <a:xfrm>
            <a:off x="4838900" y="3454809"/>
            <a:ext cx="2260775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22" name="Google Shape;314;p24">
            <a:extLst>
              <a:ext uri="{FF2B5EF4-FFF2-40B4-BE49-F238E27FC236}">
                <a16:creationId xmlns:a16="http://schemas.microsoft.com/office/drawing/2014/main" id="{0062D94A-5145-C18E-3DD9-B1C24EF4DE0F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 flipV="1">
            <a:off x="3844301" y="2314862"/>
            <a:ext cx="994600" cy="8144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315;p24">
            <a:extLst>
              <a:ext uri="{FF2B5EF4-FFF2-40B4-BE49-F238E27FC236}">
                <a16:creationId xmlns:a16="http://schemas.microsoft.com/office/drawing/2014/main" id="{88BC79AB-7CAF-C9F7-634C-69412AA4892E}"/>
              </a:ext>
            </a:extLst>
          </p:cNvPr>
          <p:cNvCxnSpPr>
            <a:cxnSpLocks/>
            <a:stCxn id="19" idx="3"/>
            <a:endCxn id="21" idx="1"/>
          </p:cNvCxnSpPr>
          <p:nvPr/>
        </p:nvCxnSpPr>
        <p:spPr>
          <a:xfrm>
            <a:off x="3844301" y="3129274"/>
            <a:ext cx="994599" cy="71763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316;p24">
            <a:extLst>
              <a:ext uri="{FF2B5EF4-FFF2-40B4-BE49-F238E27FC236}">
                <a16:creationId xmlns:a16="http://schemas.microsoft.com/office/drawing/2014/main" id="{C239DE88-92BB-655C-A9D5-95BA65B986CE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2148401" y="3121602"/>
            <a:ext cx="367800" cy="767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317;p24">
            <a:extLst>
              <a:ext uri="{FF2B5EF4-FFF2-40B4-BE49-F238E27FC236}">
                <a16:creationId xmlns:a16="http://schemas.microsoft.com/office/drawing/2014/main" id="{E13DE106-714F-4166-13ED-65DD4314F6FF}"/>
              </a:ext>
            </a:extLst>
          </p:cNvPr>
          <p:cNvSpPr/>
          <p:nvPr/>
        </p:nvSpPr>
        <p:spPr>
          <a:xfrm>
            <a:off x="4785532" y="5200440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7" name="Google Shape;318;p24">
            <a:extLst>
              <a:ext uri="{FF2B5EF4-FFF2-40B4-BE49-F238E27FC236}">
                <a16:creationId xmlns:a16="http://schemas.microsoft.com/office/drawing/2014/main" id="{CA7911BA-733D-2C0E-5B51-0466DAD7D460}"/>
              </a:ext>
            </a:extLst>
          </p:cNvPr>
          <p:cNvSpPr/>
          <p:nvPr/>
        </p:nvSpPr>
        <p:spPr>
          <a:xfrm>
            <a:off x="7365801" y="2086437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 1 I/O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 2 I/O 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30" name="Google Shape;319;p24">
            <a:extLst>
              <a:ext uri="{FF2B5EF4-FFF2-40B4-BE49-F238E27FC236}">
                <a16:creationId xmlns:a16="http://schemas.microsoft.com/office/drawing/2014/main" id="{5D189398-4A95-AAB6-1DD8-65E108941D82}"/>
              </a:ext>
            </a:extLst>
          </p:cNvPr>
          <p:cNvCxnSpPr/>
          <p:nvPr/>
        </p:nvCxnSpPr>
        <p:spPr>
          <a:xfrm rot="10800000" flipH="1">
            <a:off x="6652701" y="2310062"/>
            <a:ext cx="713100" cy="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20;p24">
            <a:extLst>
              <a:ext uri="{FF2B5EF4-FFF2-40B4-BE49-F238E27FC236}">
                <a16:creationId xmlns:a16="http://schemas.microsoft.com/office/drawing/2014/main" id="{03957A09-FC36-AF63-3F99-5FE6F7EDAD05}"/>
              </a:ext>
            </a:extLst>
          </p:cNvPr>
          <p:cNvSpPr txBox="1"/>
          <p:nvPr/>
        </p:nvSpPr>
        <p:spPr>
          <a:xfrm>
            <a:off x="5336032" y="4564544"/>
            <a:ext cx="12375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 writer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32" name="Google Shape;321;p24">
            <a:extLst>
              <a:ext uri="{FF2B5EF4-FFF2-40B4-BE49-F238E27FC236}">
                <a16:creationId xmlns:a16="http://schemas.microsoft.com/office/drawing/2014/main" id="{4ABEB4D6-CD8C-A9AD-D1F5-179D7F4DF0F9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5954782" y="4340126"/>
            <a:ext cx="0" cy="22441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22;p24">
            <a:extLst>
              <a:ext uri="{FF2B5EF4-FFF2-40B4-BE49-F238E27FC236}">
                <a16:creationId xmlns:a16="http://schemas.microsoft.com/office/drawing/2014/main" id="{7B75F0A6-7126-431E-7C9E-D1C4AA81ADAF}"/>
              </a:ext>
            </a:extLst>
          </p:cNvPr>
          <p:cNvCxnSpPr>
            <a:stCxn id="31" idx="2"/>
            <a:endCxn id="25" idx="0"/>
          </p:cNvCxnSpPr>
          <p:nvPr/>
        </p:nvCxnSpPr>
        <p:spPr>
          <a:xfrm>
            <a:off x="5954782" y="4964623"/>
            <a:ext cx="0" cy="2358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323;p24">
            <a:extLst>
              <a:ext uri="{FF2B5EF4-FFF2-40B4-BE49-F238E27FC236}">
                <a16:creationId xmlns:a16="http://schemas.microsoft.com/office/drawing/2014/main" id="{5382E1C5-59FB-F30B-88D6-18970897BCD3}"/>
              </a:ext>
            </a:extLst>
          </p:cNvPr>
          <p:cNvSpPr txBox="1"/>
          <p:nvPr/>
        </p:nvSpPr>
        <p:spPr>
          <a:xfrm>
            <a:off x="7926931" y="2964886"/>
            <a:ext cx="23823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1. Clears dead tuples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2. Do TRX freeze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3. Update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vm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4. Update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fsm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5" name="Google Shape;324;p24">
            <a:extLst>
              <a:ext uri="{FF2B5EF4-FFF2-40B4-BE49-F238E27FC236}">
                <a16:creationId xmlns:a16="http://schemas.microsoft.com/office/drawing/2014/main" id="{5AE831A4-DEEB-24D4-D8E3-53FB219F14CE}"/>
              </a:ext>
            </a:extLst>
          </p:cNvPr>
          <p:cNvSpPr txBox="1"/>
          <p:nvPr/>
        </p:nvSpPr>
        <p:spPr>
          <a:xfrm>
            <a:off x="8118631" y="4118252"/>
            <a:ext cx="21906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Pg_stat_user_tables, Pg_stat_progress_vacuum</a:t>
            </a:r>
            <a:br>
              <a:rPr lang="en" sz="1400">
                <a:latin typeface="Montserrat" pitchFamily="2" charset="77"/>
                <a:ea typeface="Lato"/>
                <a:cs typeface="Lato"/>
                <a:sym typeface="Lato"/>
              </a:rPr>
            </a:br>
            <a:br>
              <a:rPr lang="en" sz="140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Above two tables help in understanding vacuum behavior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6" name="Google Shape;325;p24">
            <a:extLst>
              <a:ext uri="{FF2B5EF4-FFF2-40B4-BE49-F238E27FC236}">
                <a16:creationId xmlns:a16="http://schemas.microsoft.com/office/drawing/2014/main" id="{7F3F2635-225B-7BEB-9964-010CE8CF623A}"/>
              </a:ext>
            </a:extLst>
          </p:cNvPr>
          <p:cNvSpPr txBox="1"/>
          <p:nvPr/>
        </p:nvSpPr>
        <p:spPr>
          <a:xfrm>
            <a:off x="5903209" y="1345371"/>
            <a:ext cx="244164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maintenance_workers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714067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D273C2-DF8A-BDDD-39D3-82E17B898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24D4B243-B70F-794C-6BD1-EB2300D53D83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3" name="Google Shape;331;p25">
            <a:extLst>
              <a:ext uri="{FF2B5EF4-FFF2-40B4-BE49-F238E27FC236}">
                <a16:creationId xmlns:a16="http://schemas.microsoft.com/office/drawing/2014/main" id="{3E5C8AA9-0D71-A031-0C54-7A586B164CD8}"/>
              </a:ext>
            </a:extLst>
          </p:cNvPr>
          <p:cNvSpPr txBox="1"/>
          <p:nvPr/>
        </p:nvSpPr>
        <p:spPr>
          <a:xfrm>
            <a:off x="621796" y="2609660"/>
            <a:ext cx="11919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Schedule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4" name="Google Shape;332;p25">
            <a:extLst>
              <a:ext uri="{FF2B5EF4-FFF2-40B4-BE49-F238E27FC236}">
                <a16:creationId xmlns:a16="http://schemas.microsoft.com/office/drawing/2014/main" id="{4ABAFCCB-72A7-6418-4CCF-6B752678BCB2}"/>
              </a:ext>
            </a:extLst>
          </p:cNvPr>
          <p:cNvSpPr txBox="1"/>
          <p:nvPr/>
        </p:nvSpPr>
        <p:spPr>
          <a:xfrm>
            <a:off x="2468184" y="2501939"/>
            <a:ext cx="1693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Background Writer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5" name="Google Shape;333;p25">
            <a:extLst>
              <a:ext uri="{FF2B5EF4-FFF2-40B4-BE49-F238E27FC236}">
                <a16:creationId xmlns:a16="http://schemas.microsoft.com/office/drawing/2014/main" id="{289223BA-6298-CF66-3D13-5440C099E5F7}"/>
              </a:ext>
            </a:extLst>
          </p:cNvPr>
          <p:cNvSpPr/>
          <p:nvPr/>
        </p:nvSpPr>
        <p:spPr>
          <a:xfrm>
            <a:off x="5762602" y="2417601"/>
            <a:ext cx="18138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6" name="Google Shape;334;p25">
            <a:extLst>
              <a:ext uri="{FF2B5EF4-FFF2-40B4-BE49-F238E27FC236}">
                <a16:creationId xmlns:a16="http://schemas.microsoft.com/office/drawing/2014/main" id="{3BFDF4FF-7AE6-2365-3C6E-743753FE6854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4161984" y="2809701"/>
            <a:ext cx="1600618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Google Shape;335;p25">
            <a:extLst>
              <a:ext uri="{FF2B5EF4-FFF2-40B4-BE49-F238E27FC236}">
                <a16:creationId xmlns:a16="http://schemas.microsoft.com/office/drawing/2014/main" id="{FAB939A4-0D3D-60E6-05DC-DC592349CEC8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1631764" y="2809700"/>
            <a:ext cx="836420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336;p25">
            <a:extLst>
              <a:ext uri="{FF2B5EF4-FFF2-40B4-BE49-F238E27FC236}">
                <a16:creationId xmlns:a16="http://schemas.microsoft.com/office/drawing/2014/main" id="{37833181-D2DC-2FDA-AFEE-F34FE56D6E01}"/>
              </a:ext>
            </a:extLst>
          </p:cNvPr>
          <p:cNvSpPr/>
          <p:nvPr/>
        </p:nvSpPr>
        <p:spPr>
          <a:xfrm>
            <a:off x="5706502" y="3965619"/>
            <a:ext cx="18699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Relation1 I/O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Relation2 I/O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9" name="Google Shape;337;p25">
            <a:extLst>
              <a:ext uri="{FF2B5EF4-FFF2-40B4-BE49-F238E27FC236}">
                <a16:creationId xmlns:a16="http://schemas.microsoft.com/office/drawing/2014/main" id="{86598982-C677-E0DC-986C-5DFBBEDB016D}"/>
              </a:ext>
            </a:extLst>
          </p:cNvPr>
          <p:cNvSpPr txBox="1"/>
          <p:nvPr/>
        </p:nvSpPr>
        <p:spPr>
          <a:xfrm>
            <a:off x="8411203" y="1736259"/>
            <a:ext cx="2613091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Background writer gives relaxation to the client backends and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checkpointer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process.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This periodically cleans the dirty buffers based on LRU.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2" name="Google Shape;340;p25">
            <a:extLst>
              <a:ext uri="{FF2B5EF4-FFF2-40B4-BE49-F238E27FC236}">
                <a16:creationId xmlns:a16="http://schemas.microsoft.com/office/drawing/2014/main" id="{989B3A46-A6D5-2666-D200-5C5F071798EE}"/>
              </a:ext>
            </a:extLst>
          </p:cNvPr>
          <p:cNvSpPr txBox="1"/>
          <p:nvPr/>
        </p:nvSpPr>
        <p:spPr>
          <a:xfrm>
            <a:off x="8411204" y="3819159"/>
            <a:ext cx="2878292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Pg_stat_bgwriter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is the catalog table, which helps in identifying the I/O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3" name="Google Shape;351;p1">
            <a:extLst>
              <a:ext uri="{FF2B5EF4-FFF2-40B4-BE49-F238E27FC236}">
                <a16:creationId xmlns:a16="http://schemas.microsoft.com/office/drawing/2014/main" id="{F736B81C-E702-B9D5-D6A7-27F45608E075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Background Write</a:t>
            </a:r>
            <a:endParaRPr dirty="0">
              <a:sym typeface="Lato"/>
            </a:endParaRPr>
          </a:p>
        </p:txBody>
      </p: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E862FC2B-9400-14EE-6A62-C97AC7C1F6BA}"/>
              </a:ext>
            </a:extLst>
          </p:cNvPr>
          <p:cNvCxnSpPr>
            <a:stCxn id="4" idx="2"/>
            <a:endCxn id="8" idx="1"/>
          </p:cNvCxnSpPr>
          <p:nvPr/>
        </p:nvCxnSpPr>
        <p:spPr>
          <a:xfrm rot="16200000" flipH="1">
            <a:off x="3974965" y="2457581"/>
            <a:ext cx="1071657" cy="239141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0062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EF4D59-6F7C-38D2-94FA-020C5F15A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C0B4D96E-2E91-FFBE-8D9E-50604D9C6FD7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13" name="Google Shape;351;p1">
            <a:extLst>
              <a:ext uri="{FF2B5EF4-FFF2-40B4-BE49-F238E27FC236}">
                <a16:creationId xmlns:a16="http://schemas.microsoft.com/office/drawing/2014/main" id="{7BA2C094-515C-993A-D850-D774D5D9ABED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Background Write</a:t>
            </a:r>
            <a:endParaRPr dirty="0">
              <a:sym typeface="Lato"/>
            </a:endParaRPr>
          </a:p>
        </p:txBody>
      </p:sp>
      <p:sp>
        <p:nvSpPr>
          <p:cNvPr id="14" name="Google Shape;346;p26">
            <a:extLst>
              <a:ext uri="{FF2B5EF4-FFF2-40B4-BE49-F238E27FC236}">
                <a16:creationId xmlns:a16="http://schemas.microsoft.com/office/drawing/2014/main" id="{C5A59235-D000-B5E2-46D8-FB6A3406E2E1}"/>
              </a:ext>
            </a:extLst>
          </p:cNvPr>
          <p:cNvSpPr txBox="1"/>
          <p:nvPr/>
        </p:nvSpPr>
        <p:spPr>
          <a:xfrm>
            <a:off x="1294410" y="2956687"/>
            <a:ext cx="10332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Bulk DML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5" name="Google Shape;347;p26">
            <a:extLst>
              <a:ext uri="{FF2B5EF4-FFF2-40B4-BE49-F238E27FC236}">
                <a16:creationId xmlns:a16="http://schemas.microsoft.com/office/drawing/2014/main" id="{523DECB6-D738-25A1-F467-7D63620FB197}"/>
              </a:ext>
            </a:extLst>
          </p:cNvPr>
          <p:cNvSpPr txBox="1"/>
          <p:nvPr/>
        </p:nvSpPr>
        <p:spPr>
          <a:xfrm>
            <a:off x="2748635" y="2956687"/>
            <a:ext cx="13281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Client Backend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6" name="Google Shape;348;p26">
            <a:extLst>
              <a:ext uri="{FF2B5EF4-FFF2-40B4-BE49-F238E27FC236}">
                <a16:creationId xmlns:a16="http://schemas.microsoft.com/office/drawing/2014/main" id="{C64B476D-D348-7BE3-CA49-868ED806ED69}"/>
              </a:ext>
            </a:extLst>
          </p:cNvPr>
          <p:cNvSpPr/>
          <p:nvPr/>
        </p:nvSpPr>
        <p:spPr>
          <a:xfrm>
            <a:off x="5097304" y="1957887"/>
            <a:ext cx="1887906" cy="569427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b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(FULL)</a:t>
            </a:r>
            <a:endParaRPr sz="1400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7" name="Google Shape;349;p26">
            <a:extLst>
              <a:ext uri="{FF2B5EF4-FFF2-40B4-BE49-F238E27FC236}">
                <a16:creationId xmlns:a16="http://schemas.microsoft.com/office/drawing/2014/main" id="{CA6EA51A-8F04-63C7-6E7A-AB7DA9468268}"/>
              </a:ext>
            </a:extLst>
          </p:cNvPr>
          <p:cNvSpPr/>
          <p:nvPr/>
        </p:nvSpPr>
        <p:spPr>
          <a:xfrm>
            <a:off x="5171410" y="3489934"/>
            <a:ext cx="1813800" cy="61551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8" name="Google Shape;350;p26">
            <a:extLst>
              <a:ext uri="{FF2B5EF4-FFF2-40B4-BE49-F238E27FC236}">
                <a16:creationId xmlns:a16="http://schemas.microsoft.com/office/drawing/2014/main" id="{12DAAEF6-08F1-34B5-412B-521DD10C51F4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4076735" y="2242601"/>
            <a:ext cx="1020569" cy="102184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351;p26">
            <a:extLst>
              <a:ext uri="{FF2B5EF4-FFF2-40B4-BE49-F238E27FC236}">
                <a16:creationId xmlns:a16="http://schemas.microsoft.com/office/drawing/2014/main" id="{B86D8A28-391E-04D4-C11E-F13AEA6BED3C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>
            <a:off x="4076735" y="3264449"/>
            <a:ext cx="1094675" cy="53324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352;p26">
            <a:extLst>
              <a:ext uri="{FF2B5EF4-FFF2-40B4-BE49-F238E27FC236}">
                <a16:creationId xmlns:a16="http://schemas.microsoft.com/office/drawing/2014/main" id="{BE0A513B-4710-673E-06E7-4665F72CFC17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090057" y="3249587"/>
            <a:ext cx="658578" cy="1486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353;p26">
            <a:extLst>
              <a:ext uri="{FF2B5EF4-FFF2-40B4-BE49-F238E27FC236}">
                <a16:creationId xmlns:a16="http://schemas.microsoft.com/office/drawing/2014/main" id="{EA32ADF3-2C24-42C9-F34F-2368026E72C2}"/>
              </a:ext>
            </a:extLst>
          </p:cNvPr>
          <p:cNvSpPr/>
          <p:nvPr/>
        </p:nvSpPr>
        <p:spPr>
          <a:xfrm>
            <a:off x="5097304" y="5472591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4" name="Google Shape;356;p26">
            <a:extLst>
              <a:ext uri="{FF2B5EF4-FFF2-40B4-BE49-F238E27FC236}">
                <a16:creationId xmlns:a16="http://schemas.microsoft.com/office/drawing/2014/main" id="{1D5F3E0D-5C63-21C2-21F7-A91624291588}"/>
              </a:ext>
            </a:extLst>
          </p:cNvPr>
          <p:cNvSpPr txBox="1"/>
          <p:nvPr/>
        </p:nvSpPr>
        <p:spPr>
          <a:xfrm>
            <a:off x="7633881" y="5434921"/>
            <a:ext cx="284502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synchronous_commit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=on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5" name="Google Shape;357;p26">
            <a:extLst>
              <a:ext uri="{FF2B5EF4-FFF2-40B4-BE49-F238E27FC236}">
                <a16:creationId xmlns:a16="http://schemas.microsoft.com/office/drawing/2014/main" id="{73007F66-7CAB-32FC-FAD5-A52318F4E048}"/>
              </a:ext>
            </a:extLst>
          </p:cNvPr>
          <p:cNvSpPr txBox="1"/>
          <p:nvPr/>
        </p:nvSpPr>
        <p:spPr>
          <a:xfrm>
            <a:off x="3412685" y="4487501"/>
            <a:ext cx="109467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commit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6" name="Google Shape;358;p26">
            <a:extLst>
              <a:ext uri="{FF2B5EF4-FFF2-40B4-BE49-F238E27FC236}">
                <a16:creationId xmlns:a16="http://schemas.microsoft.com/office/drawing/2014/main" id="{9C70C115-93D2-0E33-E459-2817282D78DF}"/>
              </a:ext>
            </a:extLst>
          </p:cNvPr>
          <p:cNvSpPr/>
          <p:nvPr/>
        </p:nvSpPr>
        <p:spPr>
          <a:xfrm>
            <a:off x="7698310" y="2070662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Relation I/O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27" name="Google Shape;359;p26">
            <a:extLst>
              <a:ext uri="{FF2B5EF4-FFF2-40B4-BE49-F238E27FC236}">
                <a16:creationId xmlns:a16="http://schemas.microsoft.com/office/drawing/2014/main" id="{1E61DA52-D3CC-AFAB-AA38-04D1DDE89A52}"/>
              </a:ext>
            </a:extLst>
          </p:cNvPr>
          <p:cNvCxnSpPr/>
          <p:nvPr/>
        </p:nvCxnSpPr>
        <p:spPr>
          <a:xfrm rot="10800000" flipH="1">
            <a:off x="6985210" y="2345187"/>
            <a:ext cx="713100" cy="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360;p26">
            <a:extLst>
              <a:ext uri="{FF2B5EF4-FFF2-40B4-BE49-F238E27FC236}">
                <a16:creationId xmlns:a16="http://schemas.microsoft.com/office/drawing/2014/main" id="{371CC42D-807A-C96A-A545-05BE1C90383C}"/>
              </a:ext>
            </a:extLst>
          </p:cNvPr>
          <p:cNvCxnSpPr/>
          <p:nvPr/>
        </p:nvCxnSpPr>
        <p:spPr>
          <a:xfrm>
            <a:off x="6099360" y="2767662"/>
            <a:ext cx="0" cy="45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61;p26">
            <a:extLst>
              <a:ext uri="{FF2B5EF4-FFF2-40B4-BE49-F238E27FC236}">
                <a16:creationId xmlns:a16="http://schemas.microsoft.com/office/drawing/2014/main" id="{1DEB38DB-AE93-9F5D-1402-2A484D8431F4}"/>
              </a:ext>
            </a:extLst>
          </p:cNvPr>
          <p:cNvCxnSpPr/>
          <p:nvPr/>
        </p:nvCxnSpPr>
        <p:spPr>
          <a:xfrm>
            <a:off x="6118110" y="3211387"/>
            <a:ext cx="1631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62;p26">
            <a:extLst>
              <a:ext uri="{FF2B5EF4-FFF2-40B4-BE49-F238E27FC236}">
                <a16:creationId xmlns:a16="http://schemas.microsoft.com/office/drawing/2014/main" id="{778BB04F-BB82-C9FC-6365-C0785AB421D7}"/>
              </a:ext>
            </a:extLst>
          </p:cNvPr>
          <p:cNvSpPr/>
          <p:nvPr/>
        </p:nvSpPr>
        <p:spPr>
          <a:xfrm>
            <a:off x="7691760" y="2925637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Relation1 I/O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Relation2 I/O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2" name="Google Shape;363;p26">
            <a:extLst>
              <a:ext uri="{FF2B5EF4-FFF2-40B4-BE49-F238E27FC236}">
                <a16:creationId xmlns:a16="http://schemas.microsoft.com/office/drawing/2014/main" id="{5566336D-A23B-570F-F48C-974E4BB65293}"/>
              </a:ext>
            </a:extLst>
          </p:cNvPr>
          <p:cNvSpPr txBox="1"/>
          <p:nvPr/>
        </p:nvSpPr>
        <p:spPr>
          <a:xfrm>
            <a:off x="4403448" y="2880285"/>
            <a:ext cx="167716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ontserrat" pitchFamily="2" charset="77"/>
                <a:ea typeface="Lato"/>
                <a:cs typeface="Lato"/>
                <a:sym typeface="Lato"/>
              </a:rPr>
              <a:t>Background Writer</a:t>
            </a:r>
            <a:endParaRPr sz="12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3" name="Google Shape;364;p26">
            <a:extLst>
              <a:ext uri="{FF2B5EF4-FFF2-40B4-BE49-F238E27FC236}">
                <a16:creationId xmlns:a16="http://schemas.microsoft.com/office/drawing/2014/main" id="{E6504B1F-A018-A291-F369-51B58903BE0A}"/>
              </a:ext>
            </a:extLst>
          </p:cNvPr>
          <p:cNvSpPr txBox="1"/>
          <p:nvPr/>
        </p:nvSpPr>
        <p:spPr>
          <a:xfrm>
            <a:off x="5518329" y="4683743"/>
            <a:ext cx="1328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Wal Writer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34" name="Google Shape;365;p26">
            <a:extLst>
              <a:ext uri="{FF2B5EF4-FFF2-40B4-BE49-F238E27FC236}">
                <a16:creationId xmlns:a16="http://schemas.microsoft.com/office/drawing/2014/main" id="{ECF2D66C-DEFA-B852-B9A2-42AA7DBA35DA}"/>
              </a:ext>
            </a:extLst>
          </p:cNvPr>
          <p:cNvCxnSpPr>
            <a:cxnSpLocks/>
          </p:cNvCxnSpPr>
          <p:nvPr/>
        </p:nvCxnSpPr>
        <p:spPr>
          <a:xfrm>
            <a:off x="6080612" y="4311951"/>
            <a:ext cx="0" cy="351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66;p26">
            <a:extLst>
              <a:ext uri="{FF2B5EF4-FFF2-40B4-BE49-F238E27FC236}">
                <a16:creationId xmlns:a16="http://schemas.microsoft.com/office/drawing/2014/main" id="{358FD8AC-46A8-E1E6-CBB1-7731276C2276}"/>
              </a:ext>
            </a:extLst>
          </p:cNvPr>
          <p:cNvCxnSpPr>
            <a:cxnSpLocks/>
          </p:cNvCxnSpPr>
          <p:nvPr/>
        </p:nvCxnSpPr>
        <p:spPr>
          <a:xfrm>
            <a:off x="6099697" y="5083822"/>
            <a:ext cx="0" cy="351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BAB5AC14-58F8-40E4-6588-B174D2AFDBD5}"/>
              </a:ext>
            </a:extLst>
          </p:cNvPr>
          <p:cNvCxnSpPr>
            <a:stCxn id="15" idx="2"/>
            <a:endCxn id="21" idx="1"/>
          </p:cNvCxnSpPr>
          <p:nvPr/>
        </p:nvCxnSpPr>
        <p:spPr>
          <a:xfrm rot="16200000" flipH="1">
            <a:off x="3193054" y="3791840"/>
            <a:ext cx="2123881" cy="168461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4512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5">
            <a:extLst>
              <a:ext uri="{FF2B5EF4-FFF2-40B4-BE49-F238E27FC236}">
                <a16:creationId xmlns:a16="http://schemas.microsoft.com/office/drawing/2014/main" id="{72C75D88-43CB-4EC2-1953-938E1E6036FE}"/>
              </a:ext>
            </a:extLst>
          </p:cNvPr>
          <p:cNvSpPr txBox="1">
            <a:spLocks/>
          </p:cNvSpPr>
          <p:nvPr/>
        </p:nvSpPr>
        <p:spPr>
          <a:xfrm>
            <a:off x="640852" y="760305"/>
            <a:ext cx="4093325" cy="634392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Montserrat" pitchFamily="2" charset="77"/>
              </a:rPr>
              <a:t>Dinesh Kumar 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B2E3200D-8EA3-C266-040D-9EBF06404C8F}"/>
              </a:ext>
            </a:extLst>
          </p:cNvPr>
          <p:cNvSpPr txBox="1">
            <a:spLocks/>
          </p:cNvSpPr>
          <p:nvPr/>
        </p:nvSpPr>
        <p:spPr>
          <a:xfrm>
            <a:off x="2579771" y="1554805"/>
            <a:ext cx="5829943" cy="1507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Montserrat"/>
                <a:ea typeface="Roboto"/>
                <a:cs typeface="Roboto"/>
              </a:rPr>
              <a:t>Principal Architect @ Tessell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Montserrat"/>
                <a:ea typeface="Roboto"/>
                <a:cs typeface="Roboto"/>
              </a:rPr>
              <a:t>Active contributor to Opensource tools around PostgreSQL</a:t>
            </a:r>
            <a:endParaRPr lang="en-US" sz="2200" dirty="0">
              <a:latin typeface="Montserrat" pitchFamily="2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Montserrat"/>
                <a:ea typeface="Roboto"/>
                <a:cs typeface="Roboto"/>
              </a:rPr>
              <a:t>Author of two PostgreSQL books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971684-2724-CF18-F7A5-F973BF899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9621" y="3505521"/>
            <a:ext cx="1568494" cy="222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person with a beard and mustache&#10;&#10;Description automatically generated">
            <a:extLst>
              <a:ext uri="{FF2B5EF4-FFF2-40B4-BE49-F238E27FC236}">
                <a16:creationId xmlns:a16="http://schemas.microsoft.com/office/drawing/2014/main" id="{5B359784-BDE4-B311-BB26-8FCCF2378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34" y="1554805"/>
            <a:ext cx="1362985" cy="1362985"/>
          </a:xfrm>
          <a:prstGeom prst="rect">
            <a:avLst/>
          </a:prstGeom>
        </p:spPr>
      </p:pic>
      <p:pic>
        <p:nvPicPr>
          <p:cNvPr id="11" name="Picture 10" descr="A person with a beard wearing a suit&#10;&#10;Description automatically generated">
            <a:extLst>
              <a:ext uri="{FF2B5EF4-FFF2-40B4-BE49-F238E27FC236}">
                <a16:creationId xmlns:a16="http://schemas.microsoft.com/office/drawing/2014/main" id="{E89EB2F2-B457-94D0-C537-08CE2C9E78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01" t="2084" r="6797" b="28492"/>
          <a:stretch/>
        </p:blipFill>
        <p:spPr>
          <a:xfrm>
            <a:off x="787734" y="3864680"/>
            <a:ext cx="1362985" cy="1507913"/>
          </a:xfrm>
          <a:prstGeom prst="rect">
            <a:avLst/>
          </a:prstGeom>
        </p:spPr>
      </p:pic>
      <p:sp>
        <p:nvSpPr>
          <p:cNvPr id="12" name="Title 5">
            <a:extLst>
              <a:ext uri="{FF2B5EF4-FFF2-40B4-BE49-F238E27FC236}">
                <a16:creationId xmlns:a16="http://schemas.microsoft.com/office/drawing/2014/main" id="{AE82E7B5-D968-C894-3864-413D7567D86A}"/>
              </a:ext>
            </a:extLst>
          </p:cNvPr>
          <p:cNvSpPr txBox="1">
            <a:spLocks/>
          </p:cNvSpPr>
          <p:nvPr/>
        </p:nvSpPr>
        <p:spPr>
          <a:xfrm>
            <a:off x="651267" y="3078627"/>
            <a:ext cx="4093325" cy="634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sz="3200" b="1" dirty="0">
                <a:solidFill>
                  <a:schemeClr val="tx1"/>
                </a:solidFill>
                <a:latin typeface="Montserrat" pitchFamily="2" charset="77"/>
              </a:rPr>
              <a:t>Rakesh</a:t>
            </a:r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5556D08D-4592-B333-DB28-2FBE7D17B876}"/>
              </a:ext>
            </a:extLst>
          </p:cNvPr>
          <p:cNvSpPr txBox="1">
            <a:spLocks/>
          </p:cNvSpPr>
          <p:nvPr/>
        </p:nvSpPr>
        <p:spPr>
          <a:xfrm>
            <a:off x="2637281" y="3992691"/>
            <a:ext cx="5829943" cy="1507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Montserrat" pitchFamily="2" charset="77"/>
              </a:rPr>
              <a:t>Solutions Architect @ Tessell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Montserrat" pitchFamily="2" charset="77"/>
              </a:rPr>
              <a:t>Extensively built products  &amp; platforms with PostgreSQL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0132AE-7DE2-7A5E-3DE9-B6A885CFF0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1108" y="1027215"/>
            <a:ext cx="1685520" cy="210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14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D661D-A3AC-B644-1046-3ECFFA00C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69E1BDF1-A1FE-352E-2094-95D1B0C8FEEC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13" name="Google Shape;351;p1">
            <a:extLst>
              <a:ext uri="{FF2B5EF4-FFF2-40B4-BE49-F238E27FC236}">
                <a16:creationId xmlns:a16="http://schemas.microsoft.com/office/drawing/2014/main" id="{8BDBB269-FEC9-97FE-5502-A7F179D587BF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Background Write</a:t>
            </a:r>
            <a:endParaRPr dirty="0">
              <a:sym typeface="Lato"/>
            </a:endParaRPr>
          </a:p>
        </p:txBody>
      </p:sp>
      <p:sp>
        <p:nvSpPr>
          <p:cNvPr id="14" name="Google Shape;346;p26">
            <a:extLst>
              <a:ext uri="{FF2B5EF4-FFF2-40B4-BE49-F238E27FC236}">
                <a16:creationId xmlns:a16="http://schemas.microsoft.com/office/drawing/2014/main" id="{DC77349B-C613-86FC-FA54-BCC64EDB1554}"/>
              </a:ext>
            </a:extLst>
          </p:cNvPr>
          <p:cNvSpPr txBox="1"/>
          <p:nvPr/>
        </p:nvSpPr>
        <p:spPr>
          <a:xfrm>
            <a:off x="1294410" y="2956687"/>
            <a:ext cx="10332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Bulk DML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5" name="Google Shape;347;p26">
            <a:extLst>
              <a:ext uri="{FF2B5EF4-FFF2-40B4-BE49-F238E27FC236}">
                <a16:creationId xmlns:a16="http://schemas.microsoft.com/office/drawing/2014/main" id="{3AA38CEF-D74B-B82E-B3EB-E6D4AC8F2A42}"/>
              </a:ext>
            </a:extLst>
          </p:cNvPr>
          <p:cNvSpPr txBox="1"/>
          <p:nvPr/>
        </p:nvSpPr>
        <p:spPr>
          <a:xfrm>
            <a:off x="2748635" y="2956687"/>
            <a:ext cx="13281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Client Backend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6" name="Google Shape;348;p26">
            <a:extLst>
              <a:ext uri="{FF2B5EF4-FFF2-40B4-BE49-F238E27FC236}">
                <a16:creationId xmlns:a16="http://schemas.microsoft.com/office/drawing/2014/main" id="{B7DD76FE-6699-27DA-06C3-0FEE007D8A0D}"/>
              </a:ext>
            </a:extLst>
          </p:cNvPr>
          <p:cNvSpPr/>
          <p:nvPr/>
        </p:nvSpPr>
        <p:spPr>
          <a:xfrm>
            <a:off x="5097304" y="1957887"/>
            <a:ext cx="1887906" cy="569427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br>
              <a:rPr lang="en" sz="140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(FULL)</a:t>
            </a:r>
            <a:endParaRPr sz="140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7" name="Google Shape;349;p26">
            <a:extLst>
              <a:ext uri="{FF2B5EF4-FFF2-40B4-BE49-F238E27FC236}">
                <a16:creationId xmlns:a16="http://schemas.microsoft.com/office/drawing/2014/main" id="{F2367ADB-FB92-35F7-1141-AECE0FA51BB6}"/>
              </a:ext>
            </a:extLst>
          </p:cNvPr>
          <p:cNvSpPr/>
          <p:nvPr/>
        </p:nvSpPr>
        <p:spPr>
          <a:xfrm>
            <a:off x="5171410" y="3489934"/>
            <a:ext cx="1813800" cy="61551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8" name="Google Shape;350;p26">
            <a:extLst>
              <a:ext uri="{FF2B5EF4-FFF2-40B4-BE49-F238E27FC236}">
                <a16:creationId xmlns:a16="http://schemas.microsoft.com/office/drawing/2014/main" id="{CAE6040B-34CF-9382-72FF-B2A0510AE4CB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4076735" y="2242601"/>
            <a:ext cx="1020569" cy="102184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351;p26">
            <a:extLst>
              <a:ext uri="{FF2B5EF4-FFF2-40B4-BE49-F238E27FC236}">
                <a16:creationId xmlns:a16="http://schemas.microsoft.com/office/drawing/2014/main" id="{E828456E-678A-4284-0484-A2A7034BAA7D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>
            <a:off x="4076735" y="3264449"/>
            <a:ext cx="1094675" cy="53324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352;p26">
            <a:extLst>
              <a:ext uri="{FF2B5EF4-FFF2-40B4-BE49-F238E27FC236}">
                <a16:creationId xmlns:a16="http://schemas.microsoft.com/office/drawing/2014/main" id="{510B69F9-31AA-275C-E5B6-88AE8BA156E4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161740" y="3264449"/>
            <a:ext cx="586895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353;p26">
            <a:extLst>
              <a:ext uri="{FF2B5EF4-FFF2-40B4-BE49-F238E27FC236}">
                <a16:creationId xmlns:a16="http://schemas.microsoft.com/office/drawing/2014/main" id="{F6919AEF-5AB1-A3C2-2E90-F05C8C159AE1}"/>
              </a:ext>
            </a:extLst>
          </p:cNvPr>
          <p:cNvSpPr/>
          <p:nvPr/>
        </p:nvSpPr>
        <p:spPr>
          <a:xfrm>
            <a:off x="5097304" y="5472591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4" name="Google Shape;356;p26">
            <a:extLst>
              <a:ext uri="{FF2B5EF4-FFF2-40B4-BE49-F238E27FC236}">
                <a16:creationId xmlns:a16="http://schemas.microsoft.com/office/drawing/2014/main" id="{32423187-73AD-6799-2F0D-400F10476FC7}"/>
              </a:ext>
            </a:extLst>
          </p:cNvPr>
          <p:cNvSpPr txBox="1"/>
          <p:nvPr/>
        </p:nvSpPr>
        <p:spPr>
          <a:xfrm>
            <a:off x="7633881" y="5434921"/>
            <a:ext cx="284502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synchronous_commit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=on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5" name="Google Shape;357;p26">
            <a:extLst>
              <a:ext uri="{FF2B5EF4-FFF2-40B4-BE49-F238E27FC236}">
                <a16:creationId xmlns:a16="http://schemas.microsoft.com/office/drawing/2014/main" id="{ECBC408B-6998-7A84-A641-012F0F7F0E75}"/>
              </a:ext>
            </a:extLst>
          </p:cNvPr>
          <p:cNvSpPr txBox="1"/>
          <p:nvPr/>
        </p:nvSpPr>
        <p:spPr>
          <a:xfrm>
            <a:off x="3412685" y="4487501"/>
            <a:ext cx="109467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commit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6" name="Google Shape;358;p26">
            <a:extLst>
              <a:ext uri="{FF2B5EF4-FFF2-40B4-BE49-F238E27FC236}">
                <a16:creationId xmlns:a16="http://schemas.microsoft.com/office/drawing/2014/main" id="{EA46DBFE-E727-CA02-94C0-4954014BEC6C}"/>
              </a:ext>
            </a:extLst>
          </p:cNvPr>
          <p:cNvSpPr/>
          <p:nvPr/>
        </p:nvSpPr>
        <p:spPr>
          <a:xfrm>
            <a:off x="7698310" y="2070662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Relation I/O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27" name="Google Shape;359;p26">
            <a:extLst>
              <a:ext uri="{FF2B5EF4-FFF2-40B4-BE49-F238E27FC236}">
                <a16:creationId xmlns:a16="http://schemas.microsoft.com/office/drawing/2014/main" id="{EF1D1876-1B04-189B-014A-3037F909546F}"/>
              </a:ext>
            </a:extLst>
          </p:cNvPr>
          <p:cNvCxnSpPr/>
          <p:nvPr/>
        </p:nvCxnSpPr>
        <p:spPr>
          <a:xfrm rot="10800000" flipH="1">
            <a:off x="6985210" y="2345187"/>
            <a:ext cx="713100" cy="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360;p26">
            <a:extLst>
              <a:ext uri="{FF2B5EF4-FFF2-40B4-BE49-F238E27FC236}">
                <a16:creationId xmlns:a16="http://schemas.microsoft.com/office/drawing/2014/main" id="{6E34BAF6-A1F8-6B20-4F91-983B7E54D347}"/>
              </a:ext>
            </a:extLst>
          </p:cNvPr>
          <p:cNvCxnSpPr/>
          <p:nvPr/>
        </p:nvCxnSpPr>
        <p:spPr>
          <a:xfrm>
            <a:off x="6099360" y="2767662"/>
            <a:ext cx="0" cy="45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61;p26">
            <a:extLst>
              <a:ext uri="{FF2B5EF4-FFF2-40B4-BE49-F238E27FC236}">
                <a16:creationId xmlns:a16="http://schemas.microsoft.com/office/drawing/2014/main" id="{BB50CB28-1C84-1D3A-0C43-BB3F78AFAC1C}"/>
              </a:ext>
            </a:extLst>
          </p:cNvPr>
          <p:cNvCxnSpPr/>
          <p:nvPr/>
        </p:nvCxnSpPr>
        <p:spPr>
          <a:xfrm>
            <a:off x="6118110" y="3211387"/>
            <a:ext cx="1631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62;p26">
            <a:extLst>
              <a:ext uri="{FF2B5EF4-FFF2-40B4-BE49-F238E27FC236}">
                <a16:creationId xmlns:a16="http://schemas.microsoft.com/office/drawing/2014/main" id="{81316802-65FC-CC81-A7BA-1B1CC9007454}"/>
              </a:ext>
            </a:extLst>
          </p:cNvPr>
          <p:cNvSpPr/>
          <p:nvPr/>
        </p:nvSpPr>
        <p:spPr>
          <a:xfrm>
            <a:off x="7691760" y="2925637"/>
            <a:ext cx="2338500" cy="4470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Relation1 I/O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Relation2 I/O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2" name="Google Shape;363;p26">
            <a:extLst>
              <a:ext uri="{FF2B5EF4-FFF2-40B4-BE49-F238E27FC236}">
                <a16:creationId xmlns:a16="http://schemas.microsoft.com/office/drawing/2014/main" id="{E9483937-1BB7-F80C-5D58-78934F063343}"/>
              </a:ext>
            </a:extLst>
          </p:cNvPr>
          <p:cNvSpPr txBox="1"/>
          <p:nvPr/>
        </p:nvSpPr>
        <p:spPr>
          <a:xfrm>
            <a:off x="4403448" y="2880285"/>
            <a:ext cx="167716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ontserrat" pitchFamily="2" charset="77"/>
                <a:ea typeface="Lato"/>
                <a:cs typeface="Lato"/>
                <a:sym typeface="Lato"/>
              </a:rPr>
              <a:t>Background Writer</a:t>
            </a:r>
            <a:endParaRPr sz="12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3" name="Google Shape;364;p26">
            <a:extLst>
              <a:ext uri="{FF2B5EF4-FFF2-40B4-BE49-F238E27FC236}">
                <a16:creationId xmlns:a16="http://schemas.microsoft.com/office/drawing/2014/main" id="{7F25DE33-2E76-F8A2-7D7F-8D9C4CBF5351}"/>
              </a:ext>
            </a:extLst>
          </p:cNvPr>
          <p:cNvSpPr txBox="1"/>
          <p:nvPr/>
        </p:nvSpPr>
        <p:spPr>
          <a:xfrm>
            <a:off x="5518329" y="4683743"/>
            <a:ext cx="1328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Wal Writer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34" name="Google Shape;365;p26">
            <a:extLst>
              <a:ext uri="{FF2B5EF4-FFF2-40B4-BE49-F238E27FC236}">
                <a16:creationId xmlns:a16="http://schemas.microsoft.com/office/drawing/2014/main" id="{05157B96-CF64-37DB-9270-43337337C280}"/>
              </a:ext>
            </a:extLst>
          </p:cNvPr>
          <p:cNvCxnSpPr>
            <a:cxnSpLocks/>
          </p:cNvCxnSpPr>
          <p:nvPr/>
        </p:nvCxnSpPr>
        <p:spPr>
          <a:xfrm>
            <a:off x="6080612" y="4311951"/>
            <a:ext cx="0" cy="351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66;p26">
            <a:extLst>
              <a:ext uri="{FF2B5EF4-FFF2-40B4-BE49-F238E27FC236}">
                <a16:creationId xmlns:a16="http://schemas.microsoft.com/office/drawing/2014/main" id="{2413C858-185C-E26B-2A01-B1BDB9CD7A1C}"/>
              </a:ext>
            </a:extLst>
          </p:cNvPr>
          <p:cNvCxnSpPr>
            <a:cxnSpLocks/>
          </p:cNvCxnSpPr>
          <p:nvPr/>
        </p:nvCxnSpPr>
        <p:spPr>
          <a:xfrm>
            <a:off x="6099697" y="5083822"/>
            <a:ext cx="0" cy="3510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71D50A53-5C9D-46F9-0A51-1A059DBFB37B}"/>
              </a:ext>
            </a:extLst>
          </p:cNvPr>
          <p:cNvCxnSpPr>
            <a:stCxn id="15" idx="2"/>
            <a:endCxn id="21" idx="1"/>
          </p:cNvCxnSpPr>
          <p:nvPr/>
        </p:nvCxnSpPr>
        <p:spPr>
          <a:xfrm rot="16200000" flipH="1">
            <a:off x="3193054" y="3791840"/>
            <a:ext cx="2123881" cy="168461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422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E7D08-2DF2-5B89-BC87-21F89F37C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F90938A0-D18F-6B7B-E5AA-A093C714839D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3" name="Google Shape;372;p27">
            <a:extLst>
              <a:ext uri="{FF2B5EF4-FFF2-40B4-BE49-F238E27FC236}">
                <a16:creationId xmlns:a16="http://schemas.microsoft.com/office/drawing/2014/main" id="{F1E9B590-A0FC-3090-F39E-52FF9EC8B4BB}"/>
              </a:ext>
            </a:extLst>
          </p:cNvPr>
          <p:cNvSpPr txBox="1"/>
          <p:nvPr/>
        </p:nvSpPr>
        <p:spPr>
          <a:xfrm>
            <a:off x="652490" y="2519628"/>
            <a:ext cx="1155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latin typeface="Lato"/>
                <a:ea typeface="Lato"/>
                <a:cs typeface="Lato"/>
                <a:sym typeface="Lato"/>
              </a:rPr>
              <a:t>Maintenance</a:t>
            </a:r>
            <a:endParaRPr sz="13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Google Shape;373;p27">
            <a:extLst>
              <a:ext uri="{FF2B5EF4-FFF2-40B4-BE49-F238E27FC236}">
                <a16:creationId xmlns:a16="http://schemas.microsoft.com/office/drawing/2014/main" id="{9A0E6EBA-8D6E-9FE7-E400-7A91E490402A}"/>
              </a:ext>
            </a:extLst>
          </p:cNvPr>
          <p:cNvSpPr txBox="1"/>
          <p:nvPr/>
        </p:nvSpPr>
        <p:spPr>
          <a:xfrm>
            <a:off x="2521844" y="2520250"/>
            <a:ext cx="157095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checkpointer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5" name="Google Shape;374;p27">
            <a:extLst>
              <a:ext uri="{FF2B5EF4-FFF2-40B4-BE49-F238E27FC236}">
                <a16:creationId xmlns:a16="http://schemas.microsoft.com/office/drawing/2014/main" id="{619256B4-A519-EEBB-EC2D-83BB9B915E8A}"/>
              </a:ext>
            </a:extLst>
          </p:cNvPr>
          <p:cNvSpPr/>
          <p:nvPr/>
        </p:nvSpPr>
        <p:spPr>
          <a:xfrm>
            <a:off x="5002413" y="1539973"/>
            <a:ext cx="19779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</a:rPr>
              <a:t>    </a:t>
            </a:r>
            <a:r>
              <a:rPr lang="en" sz="1400" dirty="0" err="1">
                <a:latin typeface="Montserrat" pitchFamily="2" charset="77"/>
              </a:rPr>
              <a:t>shared_buffers</a:t>
            </a:r>
            <a:endParaRPr sz="1400" dirty="0">
              <a:latin typeface="Montserrat" pitchFamily="2" charset="77"/>
            </a:endParaRPr>
          </a:p>
        </p:txBody>
      </p:sp>
      <p:sp>
        <p:nvSpPr>
          <p:cNvPr id="6" name="Google Shape;375;p27">
            <a:extLst>
              <a:ext uri="{FF2B5EF4-FFF2-40B4-BE49-F238E27FC236}">
                <a16:creationId xmlns:a16="http://schemas.microsoft.com/office/drawing/2014/main" id="{74CB381D-3BBC-8815-0B4F-7857A5435A67}"/>
              </a:ext>
            </a:extLst>
          </p:cNvPr>
          <p:cNvSpPr/>
          <p:nvPr/>
        </p:nvSpPr>
        <p:spPr>
          <a:xfrm>
            <a:off x="5107406" y="3037517"/>
            <a:ext cx="2057875" cy="594375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7" name="Google Shape;376;p27">
            <a:extLst>
              <a:ext uri="{FF2B5EF4-FFF2-40B4-BE49-F238E27FC236}">
                <a16:creationId xmlns:a16="http://schemas.microsoft.com/office/drawing/2014/main" id="{105D8824-5707-7207-632F-030BFEFCB3FE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4092794" y="1932073"/>
            <a:ext cx="909619" cy="7882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Google Shape;377;p27">
            <a:extLst>
              <a:ext uri="{FF2B5EF4-FFF2-40B4-BE49-F238E27FC236}">
                <a16:creationId xmlns:a16="http://schemas.microsoft.com/office/drawing/2014/main" id="{BFDD1838-99A0-9633-21E1-FD80D2ED138A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4092794" y="2720290"/>
            <a:ext cx="1014612" cy="61441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378;p27">
            <a:extLst>
              <a:ext uri="{FF2B5EF4-FFF2-40B4-BE49-F238E27FC236}">
                <a16:creationId xmlns:a16="http://schemas.microsoft.com/office/drawing/2014/main" id="{C00D0FBD-D813-A267-D299-387CC34B8450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1855644" y="2712700"/>
            <a:ext cx="666200" cy="75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379;p27">
            <a:extLst>
              <a:ext uri="{FF2B5EF4-FFF2-40B4-BE49-F238E27FC236}">
                <a16:creationId xmlns:a16="http://schemas.microsoft.com/office/drawing/2014/main" id="{D067D0B0-B2CE-5B43-1921-749496C6FC5E}"/>
              </a:ext>
            </a:extLst>
          </p:cNvPr>
          <p:cNvSpPr/>
          <p:nvPr/>
        </p:nvSpPr>
        <p:spPr>
          <a:xfrm>
            <a:off x="2278994" y="4479551"/>
            <a:ext cx="1813800" cy="53434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 WAL Cleanup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1" name="Google Shape;380;p27">
            <a:extLst>
              <a:ext uri="{FF2B5EF4-FFF2-40B4-BE49-F238E27FC236}">
                <a16:creationId xmlns:a16="http://schemas.microsoft.com/office/drawing/2014/main" id="{7DB021CE-4019-D698-AAB6-05076D58EE7A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980313" y="1910600"/>
            <a:ext cx="1261162" cy="2147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381;p27">
            <a:extLst>
              <a:ext uri="{FF2B5EF4-FFF2-40B4-BE49-F238E27FC236}">
                <a16:creationId xmlns:a16="http://schemas.microsoft.com/office/drawing/2014/main" id="{3A0A1707-6DE7-EAE9-2837-D453F0B6FF55}"/>
              </a:ext>
            </a:extLst>
          </p:cNvPr>
          <p:cNvSpPr/>
          <p:nvPr/>
        </p:nvSpPr>
        <p:spPr>
          <a:xfrm>
            <a:off x="8368769" y="1539973"/>
            <a:ext cx="18138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 1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Relation 2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2" name="Google Shape;382;p27">
            <a:extLst>
              <a:ext uri="{FF2B5EF4-FFF2-40B4-BE49-F238E27FC236}">
                <a16:creationId xmlns:a16="http://schemas.microsoft.com/office/drawing/2014/main" id="{0A518D92-A138-336B-7509-46EEE1C70963}"/>
              </a:ext>
            </a:extLst>
          </p:cNvPr>
          <p:cNvSpPr txBox="1"/>
          <p:nvPr/>
        </p:nvSpPr>
        <p:spPr>
          <a:xfrm>
            <a:off x="8404648" y="2712078"/>
            <a:ext cx="23196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Pg_stat_bgwriter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is the table, helps in identifying the IO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3" name="Google Shape;383;p27">
            <a:extLst>
              <a:ext uri="{FF2B5EF4-FFF2-40B4-BE49-F238E27FC236}">
                <a16:creationId xmlns:a16="http://schemas.microsoft.com/office/drawing/2014/main" id="{B565C445-0716-207E-6BC3-854F94DD79FD}"/>
              </a:ext>
            </a:extLst>
          </p:cNvPr>
          <p:cNvSpPr txBox="1"/>
          <p:nvPr/>
        </p:nvSpPr>
        <p:spPr>
          <a:xfrm>
            <a:off x="7073519" y="1312103"/>
            <a:ext cx="1261162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Dirty buffers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36" name="Google Shape;384;p27">
            <a:extLst>
              <a:ext uri="{FF2B5EF4-FFF2-40B4-BE49-F238E27FC236}">
                <a16:creationId xmlns:a16="http://schemas.microsoft.com/office/drawing/2014/main" id="{C6347A16-F933-CDC3-227C-F91E5AEE8334}"/>
              </a:ext>
            </a:extLst>
          </p:cNvPr>
          <p:cNvCxnSpPr>
            <a:cxnSpLocks/>
          </p:cNvCxnSpPr>
          <p:nvPr/>
        </p:nvCxnSpPr>
        <p:spPr>
          <a:xfrm>
            <a:off x="3191873" y="2941577"/>
            <a:ext cx="0" cy="132452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5;p27">
            <a:extLst>
              <a:ext uri="{FF2B5EF4-FFF2-40B4-BE49-F238E27FC236}">
                <a16:creationId xmlns:a16="http://schemas.microsoft.com/office/drawing/2014/main" id="{C9C16732-C9CA-E8E7-10D8-88180D47C408}"/>
              </a:ext>
            </a:extLst>
          </p:cNvPr>
          <p:cNvSpPr/>
          <p:nvPr/>
        </p:nvSpPr>
        <p:spPr>
          <a:xfrm>
            <a:off x="5351481" y="4969034"/>
            <a:ext cx="1813800" cy="614415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        WAL I/O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9" name="Google Shape;386;p27">
            <a:extLst>
              <a:ext uri="{FF2B5EF4-FFF2-40B4-BE49-F238E27FC236}">
                <a16:creationId xmlns:a16="http://schemas.microsoft.com/office/drawing/2014/main" id="{159226AD-81DF-06BB-A900-6EBC48E76281}"/>
              </a:ext>
            </a:extLst>
          </p:cNvPr>
          <p:cNvSpPr txBox="1"/>
          <p:nvPr/>
        </p:nvSpPr>
        <p:spPr>
          <a:xfrm>
            <a:off x="7533859" y="5076201"/>
            <a:ext cx="2093037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full_page_writes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40" name="Google Shape;387;p27">
            <a:extLst>
              <a:ext uri="{FF2B5EF4-FFF2-40B4-BE49-F238E27FC236}">
                <a16:creationId xmlns:a16="http://schemas.microsoft.com/office/drawing/2014/main" id="{D694DB88-8192-E9BF-8002-E093D7A9BE46}"/>
              </a:ext>
            </a:extLst>
          </p:cNvPr>
          <p:cNvSpPr txBox="1"/>
          <p:nvPr/>
        </p:nvSpPr>
        <p:spPr>
          <a:xfrm>
            <a:off x="5586470" y="4044816"/>
            <a:ext cx="12375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Wal writer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41" name="Google Shape;388;p27">
            <a:extLst>
              <a:ext uri="{FF2B5EF4-FFF2-40B4-BE49-F238E27FC236}">
                <a16:creationId xmlns:a16="http://schemas.microsoft.com/office/drawing/2014/main" id="{FA03CA5D-A704-3138-2998-54F7618284D8}"/>
              </a:ext>
            </a:extLst>
          </p:cNvPr>
          <p:cNvCxnSpPr>
            <a:cxnSpLocks/>
            <a:endCxn id="40" idx="0"/>
          </p:cNvCxnSpPr>
          <p:nvPr/>
        </p:nvCxnSpPr>
        <p:spPr>
          <a:xfrm>
            <a:off x="6205220" y="3502886"/>
            <a:ext cx="0" cy="5419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389;p27">
            <a:extLst>
              <a:ext uri="{FF2B5EF4-FFF2-40B4-BE49-F238E27FC236}">
                <a16:creationId xmlns:a16="http://schemas.microsoft.com/office/drawing/2014/main" id="{0F2E51B4-92DC-B607-413E-A019E8F75777}"/>
              </a:ext>
            </a:extLst>
          </p:cNvPr>
          <p:cNvSpPr txBox="1"/>
          <p:nvPr/>
        </p:nvSpPr>
        <p:spPr>
          <a:xfrm>
            <a:off x="8401006" y="3634734"/>
            <a:ext cx="25383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lvl="0" indent="0">
              <a:spcBef>
                <a:spcPts val="0"/>
              </a:spcBef>
              <a:spcAft>
                <a:spcPts val="0"/>
              </a:spcAft>
              <a:buNone/>
              <a:defRPr sz="1400"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" dirty="0">
                <a:sym typeface="Open Sans"/>
              </a:rPr>
              <a:t>Disk page to WAL during the first modification of that page after a checkpoint.</a:t>
            </a:r>
            <a:endParaRPr dirty="0">
              <a:sym typeface="Lato"/>
            </a:endParaRPr>
          </a:p>
        </p:txBody>
      </p:sp>
      <p:cxnSp>
        <p:nvCxnSpPr>
          <p:cNvPr id="56" name="Google Shape;388;p27">
            <a:extLst>
              <a:ext uri="{FF2B5EF4-FFF2-40B4-BE49-F238E27FC236}">
                <a16:creationId xmlns:a16="http://schemas.microsoft.com/office/drawing/2014/main" id="{24682C4E-9781-6098-8152-E39D0A887276}"/>
              </a:ext>
            </a:extLst>
          </p:cNvPr>
          <p:cNvCxnSpPr>
            <a:cxnSpLocks/>
          </p:cNvCxnSpPr>
          <p:nvPr/>
        </p:nvCxnSpPr>
        <p:spPr>
          <a:xfrm>
            <a:off x="6190119" y="4445515"/>
            <a:ext cx="0" cy="5419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351;p1">
            <a:extLst>
              <a:ext uri="{FF2B5EF4-FFF2-40B4-BE49-F238E27FC236}">
                <a16:creationId xmlns:a16="http://schemas.microsoft.com/office/drawing/2014/main" id="{B73DB9AA-6914-2064-B1B8-CC120DC4570B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 err="1">
                <a:sym typeface="Lato"/>
              </a:rPr>
              <a:t>Checkpointer</a:t>
            </a:r>
            <a:endParaRPr dirty="0"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788107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76F02E-28CB-A69A-A6EC-190322F74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8DCF0012-AFA3-FFE1-EE17-F52BB41A60BE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2" name="Google Shape;395;p28">
            <a:extLst>
              <a:ext uri="{FF2B5EF4-FFF2-40B4-BE49-F238E27FC236}">
                <a16:creationId xmlns:a16="http://schemas.microsoft.com/office/drawing/2014/main" id="{214D82A5-44CC-71FE-9643-6574303C5028}"/>
              </a:ext>
            </a:extLst>
          </p:cNvPr>
          <p:cNvSpPr txBox="1"/>
          <p:nvPr/>
        </p:nvSpPr>
        <p:spPr>
          <a:xfrm>
            <a:off x="421206" y="2813477"/>
            <a:ext cx="170325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Logical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Replication Slot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3" name="Google Shape;396;p28">
            <a:extLst>
              <a:ext uri="{FF2B5EF4-FFF2-40B4-BE49-F238E27FC236}">
                <a16:creationId xmlns:a16="http://schemas.microsoft.com/office/drawing/2014/main" id="{3C98A628-42B9-F089-B0B0-B662D8EE0112}"/>
              </a:ext>
            </a:extLst>
          </p:cNvPr>
          <p:cNvSpPr txBox="1"/>
          <p:nvPr/>
        </p:nvSpPr>
        <p:spPr>
          <a:xfrm>
            <a:off x="2752924" y="2781489"/>
            <a:ext cx="1328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walsender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4" name="Google Shape;397;p28">
            <a:extLst>
              <a:ext uri="{FF2B5EF4-FFF2-40B4-BE49-F238E27FC236}">
                <a16:creationId xmlns:a16="http://schemas.microsoft.com/office/drawing/2014/main" id="{5C2CB0E2-748E-784D-7B85-0A2C61E3EAFD}"/>
              </a:ext>
            </a:extLst>
          </p:cNvPr>
          <p:cNvSpPr/>
          <p:nvPr/>
        </p:nvSpPr>
        <p:spPr>
          <a:xfrm>
            <a:off x="4969530" y="1744132"/>
            <a:ext cx="25716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</a:rPr>
              <a:t>logical_decoding_work_mem</a:t>
            </a:r>
            <a:endParaRPr sz="1400">
              <a:latin typeface="Montserrat" pitchFamily="2" charset="77"/>
            </a:endParaRPr>
          </a:p>
        </p:txBody>
      </p:sp>
      <p:sp>
        <p:nvSpPr>
          <p:cNvPr id="15" name="Google Shape;398;p28">
            <a:extLst>
              <a:ext uri="{FF2B5EF4-FFF2-40B4-BE49-F238E27FC236}">
                <a16:creationId xmlns:a16="http://schemas.microsoft.com/office/drawing/2014/main" id="{DF900A36-6284-F2DC-BC7B-646C2E6252D3}"/>
              </a:ext>
            </a:extLst>
          </p:cNvPr>
          <p:cNvSpPr/>
          <p:nvPr/>
        </p:nvSpPr>
        <p:spPr>
          <a:xfrm>
            <a:off x="4969530" y="3251729"/>
            <a:ext cx="23259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Read Relation1</a:t>
            </a:r>
            <a:br>
              <a:rPr lang="en" sz="140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Read Relation2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6" name="Google Shape;399;p28">
            <a:extLst>
              <a:ext uri="{FF2B5EF4-FFF2-40B4-BE49-F238E27FC236}">
                <a16:creationId xmlns:a16="http://schemas.microsoft.com/office/drawing/2014/main" id="{23BE6D9E-458E-9E13-1FC2-200B4D8D10B2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4081024" y="2136232"/>
            <a:ext cx="888506" cy="84529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400;p28">
            <a:extLst>
              <a:ext uri="{FF2B5EF4-FFF2-40B4-BE49-F238E27FC236}">
                <a16:creationId xmlns:a16="http://schemas.microsoft.com/office/drawing/2014/main" id="{B70DFFB1-9688-1ECD-B094-A5E5C2F075DD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4081024" y="2981529"/>
            <a:ext cx="888506" cy="66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401;p28">
            <a:extLst>
              <a:ext uri="{FF2B5EF4-FFF2-40B4-BE49-F238E27FC236}">
                <a16:creationId xmlns:a16="http://schemas.microsoft.com/office/drawing/2014/main" id="{CD7E15D9-EB2C-F1EB-D1F6-5BA5A2828046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1911927" y="2981529"/>
            <a:ext cx="840997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402;p28">
            <a:extLst>
              <a:ext uri="{FF2B5EF4-FFF2-40B4-BE49-F238E27FC236}">
                <a16:creationId xmlns:a16="http://schemas.microsoft.com/office/drawing/2014/main" id="{59F62372-C40A-ECEA-D20C-6E18F6D19BE2}"/>
              </a:ext>
            </a:extLst>
          </p:cNvPr>
          <p:cNvSpPr/>
          <p:nvPr/>
        </p:nvSpPr>
        <p:spPr>
          <a:xfrm>
            <a:off x="5248548" y="4787692"/>
            <a:ext cx="18138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Read WAL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0" name="Google Shape;403;p28">
            <a:extLst>
              <a:ext uri="{FF2B5EF4-FFF2-40B4-BE49-F238E27FC236}">
                <a16:creationId xmlns:a16="http://schemas.microsoft.com/office/drawing/2014/main" id="{E6917891-AB56-C1F8-2923-2804DC7A2A32}"/>
              </a:ext>
            </a:extLst>
          </p:cNvPr>
          <p:cNvSpPr txBox="1"/>
          <p:nvPr/>
        </p:nvSpPr>
        <p:spPr>
          <a:xfrm>
            <a:off x="2202916" y="3572353"/>
            <a:ext cx="19734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latin typeface="Montserrat" pitchFamily="2" charset="77"/>
                <a:ea typeface="Lato"/>
                <a:cs typeface="Lato"/>
                <a:sym typeface="Lato"/>
              </a:rPr>
              <a:t>Walsender COPY</a:t>
            </a:r>
            <a:endParaRPr sz="1400" b="1">
              <a:latin typeface="Montserrat" pitchFamily="2" charset="77"/>
            </a:endParaRPr>
          </a:p>
        </p:txBody>
      </p:sp>
      <p:cxnSp>
        <p:nvCxnSpPr>
          <p:cNvPr id="21" name="Google Shape;404;p28">
            <a:extLst>
              <a:ext uri="{FF2B5EF4-FFF2-40B4-BE49-F238E27FC236}">
                <a16:creationId xmlns:a16="http://schemas.microsoft.com/office/drawing/2014/main" id="{B9449410-1849-07B8-495C-3AB109ED5385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7541130" y="2136232"/>
            <a:ext cx="1339018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Google Shape;405;p28">
            <a:extLst>
              <a:ext uri="{FF2B5EF4-FFF2-40B4-BE49-F238E27FC236}">
                <a16:creationId xmlns:a16="http://schemas.microsoft.com/office/drawing/2014/main" id="{374ED573-0264-1502-3B48-A282CFBF546C}"/>
              </a:ext>
            </a:extLst>
          </p:cNvPr>
          <p:cNvSpPr/>
          <p:nvPr/>
        </p:nvSpPr>
        <p:spPr>
          <a:xfrm>
            <a:off x="8880148" y="1774680"/>
            <a:ext cx="18138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Spill bytes to disk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5" name="Google Shape;406;p28">
            <a:extLst>
              <a:ext uri="{FF2B5EF4-FFF2-40B4-BE49-F238E27FC236}">
                <a16:creationId xmlns:a16="http://schemas.microsoft.com/office/drawing/2014/main" id="{848F430A-00DE-21E0-2015-91357EF94872}"/>
              </a:ext>
            </a:extLst>
          </p:cNvPr>
          <p:cNvSpPr txBox="1"/>
          <p:nvPr/>
        </p:nvSpPr>
        <p:spPr>
          <a:xfrm>
            <a:off x="7904910" y="2920432"/>
            <a:ext cx="2325900" cy="298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If not enough memory, then data will spill into the disk.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pg_stat_replication_slots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is the catalog table, which helps in identifying the spill bytes.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Balance this I/O from replica from PG 16 onwards.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6" name="Google Shape;407;p28">
            <a:extLst>
              <a:ext uri="{FF2B5EF4-FFF2-40B4-BE49-F238E27FC236}">
                <a16:creationId xmlns:a16="http://schemas.microsoft.com/office/drawing/2014/main" id="{5DDE93E1-9E38-C5CE-41CC-EEFBFFFEBDA2}"/>
              </a:ext>
            </a:extLst>
          </p:cNvPr>
          <p:cNvSpPr txBox="1"/>
          <p:nvPr/>
        </p:nvSpPr>
        <p:spPr>
          <a:xfrm>
            <a:off x="1648848" y="4994099"/>
            <a:ext cx="35997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latin typeface="Montserrat" pitchFamily="2" charset="77"/>
                <a:ea typeface="Lato"/>
                <a:cs typeface="Lato"/>
                <a:sym typeface="Lato"/>
              </a:rPr>
              <a:t>Walsender START_REPLICATION</a:t>
            </a:r>
            <a:endParaRPr sz="1400" b="1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3" name="Google Shape;351;p1">
            <a:extLst>
              <a:ext uri="{FF2B5EF4-FFF2-40B4-BE49-F238E27FC236}">
                <a16:creationId xmlns:a16="http://schemas.microsoft.com/office/drawing/2014/main" id="{227871D9-81D8-611A-5FB8-995B0F36250B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 err="1">
                <a:sym typeface="Lato"/>
              </a:rPr>
              <a:t>Walsender</a:t>
            </a:r>
            <a:endParaRPr dirty="0"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706667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150441-6A1C-7C1A-464A-932C55753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7719D9DB-4C65-649B-50B1-250749D5E8D9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33" name="Google Shape;351;p1">
            <a:extLst>
              <a:ext uri="{FF2B5EF4-FFF2-40B4-BE49-F238E27FC236}">
                <a16:creationId xmlns:a16="http://schemas.microsoft.com/office/drawing/2014/main" id="{1F742B69-A79D-5848-06C9-C9F046DAFA7C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Logger</a:t>
            </a:r>
            <a:endParaRPr dirty="0">
              <a:sym typeface="Lato"/>
            </a:endParaRPr>
          </a:p>
        </p:txBody>
      </p:sp>
      <p:sp>
        <p:nvSpPr>
          <p:cNvPr id="3" name="Google Shape;413;p29">
            <a:extLst>
              <a:ext uri="{FF2B5EF4-FFF2-40B4-BE49-F238E27FC236}">
                <a16:creationId xmlns:a16="http://schemas.microsoft.com/office/drawing/2014/main" id="{33394745-A50B-37AC-B430-9AFAE9DDABE8}"/>
              </a:ext>
            </a:extLst>
          </p:cNvPr>
          <p:cNvSpPr txBox="1"/>
          <p:nvPr/>
        </p:nvSpPr>
        <p:spPr>
          <a:xfrm>
            <a:off x="606661" y="2511913"/>
            <a:ext cx="172197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Logical</a:t>
            </a:r>
            <a:b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Replication Slot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4" name="Google Shape;414;p29">
            <a:extLst>
              <a:ext uri="{FF2B5EF4-FFF2-40B4-BE49-F238E27FC236}">
                <a16:creationId xmlns:a16="http://schemas.microsoft.com/office/drawing/2014/main" id="{099F67DB-E441-64C2-8677-42153D6CF047}"/>
              </a:ext>
            </a:extLst>
          </p:cNvPr>
          <p:cNvSpPr txBox="1"/>
          <p:nvPr/>
        </p:nvSpPr>
        <p:spPr>
          <a:xfrm>
            <a:off x="3374091" y="2636678"/>
            <a:ext cx="1328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logger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5" name="Google Shape;415;p29">
            <a:extLst>
              <a:ext uri="{FF2B5EF4-FFF2-40B4-BE49-F238E27FC236}">
                <a16:creationId xmlns:a16="http://schemas.microsoft.com/office/drawing/2014/main" id="{0C282A13-E648-0953-E34A-DB8F4CDE861C}"/>
              </a:ext>
            </a:extLst>
          </p:cNvPr>
          <p:cNvCxnSpPr/>
          <p:nvPr/>
        </p:nvCxnSpPr>
        <p:spPr>
          <a:xfrm rot="10800000" flipH="1">
            <a:off x="4223966" y="2836717"/>
            <a:ext cx="1768800" cy="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Google Shape;416;p29">
            <a:extLst>
              <a:ext uri="{FF2B5EF4-FFF2-40B4-BE49-F238E27FC236}">
                <a16:creationId xmlns:a16="http://schemas.microsoft.com/office/drawing/2014/main" id="{0F5FC2A0-9C60-C457-1849-01009D916B77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187327" y="2819674"/>
            <a:ext cx="1186764" cy="1704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417;p29">
            <a:extLst>
              <a:ext uri="{FF2B5EF4-FFF2-40B4-BE49-F238E27FC236}">
                <a16:creationId xmlns:a16="http://schemas.microsoft.com/office/drawing/2014/main" id="{57C49045-EE8E-EAD0-9284-39E529A3DE4A}"/>
              </a:ext>
            </a:extLst>
          </p:cNvPr>
          <p:cNvSpPr txBox="1"/>
          <p:nvPr/>
        </p:nvSpPr>
        <p:spPr>
          <a:xfrm>
            <a:off x="4176316" y="3002250"/>
            <a:ext cx="191759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logging_collector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8" name="Google Shape;418;p29">
            <a:extLst>
              <a:ext uri="{FF2B5EF4-FFF2-40B4-BE49-F238E27FC236}">
                <a16:creationId xmlns:a16="http://schemas.microsoft.com/office/drawing/2014/main" id="{2E33D760-A4AB-59F2-4A8E-6940D478551C}"/>
              </a:ext>
            </a:extLst>
          </p:cNvPr>
          <p:cNvSpPr txBox="1"/>
          <p:nvPr/>
        </p:nvSpPr>
        <p:spPr>
          <a:xfrm>
            <a:off x="6308741" y="2678903"/>
            <a:ext cx="35997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9" name="Google Shape;419;p29">
            <a:extLst>
              <a:ext uri="{FF2B5EF4-FFF2-40B4-BE49-F238E27FC236}">
                <a16:creationId xmlns:a16="http://schemas.microsoft.com/office/drawing/2014/main" id="{8CEC20C3-0BD6-7784-FBB2-ED19993F9C91}"/>
              </a:ext>
            </a:extLst>
          </p:cNvPr>
          <p:cNvSpPr/>
          <p:nvPr/>
        </p:nvSpPr>
        <p:spPr>
          <a:xfrm>
            <a:off x="6098091" y="2427575"/>
            <a:ext cx="18138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Database System Logs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0" name="Google Shape;420;p29">
            <a:extLst>
              <a:ext uri="{FF2B5EF4-FFF2-40B4-BE49-F238E27FC236}">
                <a16:creationId xmlns:a16="http://schemas.microsoft.com/office/drawing/2014/main" id="{D7776252-D8B8-4842-7BC1-274D1F6A3A5D}"/>
              </a:ext>
            </a:extLst>
          </p:cNvPr>
          <p:cNvSpPr txBox="1"/>
          <p:nvPr/>
        </p:nvSpPr>
        <p:spPr>
          <a:xfrm>
            <a:off x="8268966" y="1311569"/>
            <a:ext cx="2715710" cy="363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1. Database system activity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endParaRPr lang="en"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2.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Autovacuum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stats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endParaRPr lang="en"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3.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Checkpointer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stats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endParaRPr lang="en"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4. Wait locks, dead locks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endParaRPr lang="en"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5. Log rotation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endParaRPr lang="en"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6. Slow running queries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endParaRPr lang="en"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7. Queries generating many temp files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endParaRPr lang="en"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8.CSV/JSON log formats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375078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B227CA-C53C-CD1D-9A52-71F5082FB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97E43511-EA67-36D3-AD09-68216BD7BB7A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2" name="Google Shape;426;p30">
            <a:extLst>
              <a:ext uri="{FF2B5EF4-FFF2-40B4-BE49-F238E27FC236}">
                <a16:creationId xmlns:a16="http://schemas.microsoft.com/office/drawing/2014/main" id="{64D4CDBF-CB34-A7D4-58DE-2ABF15927383}"/>
              </a:ext>
            </a:extLst>
          </p:cNvPr>
          <p:cNvSpPr txBox="1">
            <a:spLocks/>
          </p:cNvSpPr>
          <p:nvPr/>
        </p:nvSpPr>
        <p:spPr>
          <a:xfrm>
            <a:off x="4767491" y="2009902"/>
            <a:ext cx="6502192" cy="2838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2200" dirty="0">
                <a:latin typeface="Montserrat" pitchFamily="2" charset="77"/>
              </a:rPr>
              <a:t>The background processes on a standalone replica instance is </a:t>
            </a:r>
          </a:p>
          <a:p>
            <a:pPr marL="457200" indent="-311150">
              <a:spcBef>
                <a:spcPts val="1200"/>
              </a:spcBef>
              <a:buSzPts val="1300"/>
              <a:buFont typeface="Arial" panose="020B0604020202020204" pitchFamily="34" charset="0"/>
              <a:buAutoNum type="arabicPeriod"/>
            </a:pPr>
            <a:r>
              <a:rPr lang="en-IN" sz="2200" dirty="0" err="1">
                <a:latin typeface="Montserrat" pitchFamily="2" charset="77"/>
              </a:rPr>
              <a:t>checkpointer</a:t>
            </a:r>
            <a:endParaRPr lang="en-IN" sz="2200" dirty="0">
              <a:latin typeface="Montserrat" pitchFamily="2" charset="77"/>
            </a:endParaRPr>
          </a:p>
          <a:p>
            <a:pPr marL="457200" indent="-311150">
              <a:spcBef>
                <a:spcPts val="0"/>
              </a:spcBef>
              <a:buSzPts val="1300"/>
              <a:buFont typeface="Arial" panose="020B0604020202020204" pitchFamily="34" charset="0"/>
              <a:buAutoNum type="arabicPeriod"/>
            </a:pPr>
            <a:r>
              <a:rPr lang="en-IN" sz="2200" dirty="0" err="1">
                <a:latin typeface="Montserrat" pitchFamily="2" charset="77"/>
              </a:rPr>
              <a:t>bgwriter</a:t>
            </a:r>
            <a:endParaRPr lang="en-IN" sz="2200" dirty="0">
              <a:latin typeface="Montserrat" pitchFamily="2" charset="77"/>
            </a:endParaRPr>
          </a:p>
          <a:p>
            <a:pPr marL="457200" indent="-311150">
              <a:spcBef>
                <a:spcPts val="0"/>
              </a:spcBef>
              <a:buSzPts val="1300"/>
              <a:buFont typeface="Arial" panose="020B0604020202020204" pitchFamily="34" charset="0"/>
              <a:buAutoNum type="arabicPeriod"/>
            </a:pPr>
            <a:r>
              <a:rPr lang="en-IN" sz="2200" dirty="0" err="1">
                <a:latin typeface="Montserrat" pitchFamily="2" charset="77"/>
              </a:rPr>
              <a:t>startup</a:t>
            </a:r>
            <a:r>
              <a:rPr lang="en-IN" sz="2200" dirty="0">
                <a:latin typeface="Montserrat" pitchFamily="2" charset="77"/>
              </a:rPr>
              <a:t> recovering</a:t>
            </a:r>
          </a:p>
          <a:p>
            <a:pPr marL="457200" indent="-311150">
              <a:spcBef>
                <a:spcPts val="0"/>
              </a:spcBef>
              <a:buSzPts val="1300"/>
              <a:buFont typeface="Arial" panose="020B0604020202020204" pitchFamily="34" charset="0"/>
              <a:buAutoNum type="arabicPeriod"/>
            </a:pPr>
            <a:r>
              <a:rPr lang="en-IN" sz="2200" dirty="0" err="1">
                <a:latin typeface="Montserrat" pitchFamily="2" charset="77"/>
              </a:rPr>
              <a:t>walreceiver</a:t>
            </a:r>
            <a:r>
              <a:rPr lang="en-IN" sz="2200" dirty="0">
                <a:latin typeface="Montserrat" pitchFamily="2" charset="77"/>
              </a:rPr>
              <a:t> streaming</a:t>
            </a:r>
          </a:p>
          <a:p>
            <a:pPr marL="457200" indent="-311150">
              <a:spcBef>
                <a:spcPts val="0"/>
              </a:spcBef>
              <a:buSzPts val="1300"/>
              <a:buFont typeface="Arial" panose="020B0604020202020204" pitchFamily="34" charset="0"/>
              <a:buAutoNum type="arabicPeriod"/>
            </a:pPr>
            <a:r>
              <a:rPr lang="en-IN" sz="2200" dirty="0">
                <a:latin typeface="Montserrat" pitchFamily="2" charset="77"/>
              </a:rPr>
              <a:t>logger</a:t>
            </a:r>
          </a:p>
        </p:txBody>
      </p:sp>
      <p:sp>
        <p:nvSpPr>
          <p:cNvPr id="11" name="Google Shape;351;p1">
            <a:extLst>
              <a:ext uri="{FF2B5EF4-FFF2-40B4-BE49-F238E27FC236}">
                <a16:creationId xmlns:a16="http://schemas.microsoft.com/office/drawing/2014/main" id="{F005BDA9-A399-68A8-C6FA-214E51E841AD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Replica</a:t>
            </a:r>
            <a:endParaRPr dirty="0">
              <a:sym typeface="Lato"/>
            </a:endParaRPr>
          </a:p>
        </p:txBody>
      </p:sp>
      <p:pic>
        <p:nvPicPr>
          <p:cNvPr id="2050" name="Picture 2" descr="Streaming replication Postgresql (Master and Slave)">
            <a:extLst>
              <a:ext uri="{FF2B5EF4-FFF2-40B4-BE49-F238E27FC236}">
                <a16:creationId xmlns:a16="http://schemas.microsoft.com/office/drawing/2014/main" id="{997B559F-1ADA-49C3-8AD3-99EC55B16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067" y="2696606"/>
            <a:ext cx="2206830" cy="110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92908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C593F-324C-2EDF-7B6D-B5E7350D0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BDF41EE8-C088-D6F4-7953-FA6B4C391DDC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11" name="Google Shape;351;p1">
            <a:extLst>
              <a:ext uri="{FF2B5EF4-FFF2-40B4-BE49-F238E27FC236}">
                <a16:creationId xmlns:a16="http://schemas.microsoft.com/office/drawing/2014/main" id="{BE9A30D1-B735-ECBE-9D9D-612D78C90E7E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Replica</a:t>
            </a:r>
            <a:endParaRPr dirty="0">
              <a:sym typeface="Lato"/>
            </a:endParaRPr>
          </a:p>
        </p:txBody>
      </p:sp>
      <p:sp>
        <p:nvSpPr>
          <p:cNvPr id="3" name="Google Shape;432;p31">
            <a:extLst>
              <a:ext uri="{FF2B5EF4-FFF2-40B4-BE49-F238E27FC236}">
                <a16:creationId xmlns:a16="http://schemas.microsoft.com/office/drawing/2014/main" id="{337BAAF6-1D60-A294-B294-79BCBA17EDC9}"/>
              </a:ext>
            </a:extLst>
          </p:cNvPr>
          <p:cNvSpPr txBox="1"/>
          <p:nvPr/>
        </p:nvSpPr>
        <p:spPr>
          <a:xfrm>
            <a:off x="814750" y="2134636"/>
            <a:ext cx="1575399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Streaming Replication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4" name="Google Shape;433;p31">
            <a:extLst>
              <a:ext uri="{FF2B5EF4-FFF2-40B4-BE49-F238E27FC236}">
                <a16:creationId xmlns:a16="http://schemas.microsoft.com/office/drawing/2014/main" id="{BAABF7DA-5418-ABAC-575F-9C0978732EA0}"/>
              </a:ext>
            </a:extLst>
          </p:cNvPr>
          <p:cNvSpPr txBox="1"/>
          <p:nvPr/>
        </p:nvSpPr>
        <p:spPr>
          <a:xfrm>
            <a:off x="3279087" y="2171594"/>
            <a:ext cx="1328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walreceiver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5" name="Google Shape;434;p31">
            <a:extLst>
              <a:ext uri="{FF2B5EF4-FFF2-40B4-BE49-F238E27FC236}">
                <a16:creationId xmlns:a16="http://schemas.microsoft.com/office/drawing/2014/main" id="{2F9B3A12-C41B-2C1A-6F6F-DCBA97EA333D}"/>
              </a:ext>
            </a:extLst>
          </p:cNvPr>
          <p:cNvCxnSpPr>
            <a:cxnSpLocks/>
          </p:cNvCxnSpPr>
          <p:nvPr/>
        </p:nvCxnSpPr>
        <p:spPr>
          <a:xfrm>
            <a:off x="2226488" y="2393752"/>
            <a:ext cx="88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435;p31">
            <a:extLst>
              <a:ext uri="{FF2B5EF4-FFF2-40B4-BE49-F238E27FC236}">
                <a16:creationId xmlns:a16="http://schemas.microsoft.com/office/drawing/2014/main" id="{3EAC9E7B-DB42-3A6D-5AD9-5B8D76B18851}"/>
              </a:ext>
            </a:extLst>
          </p:cNvPr>
          <p:cNvSpPr/>
          <p:nvPr/>
        </p:nvSpPr>
        <p:spPr>
          <a:xfrm>
            <a:off x="5519937" y="3635607"/>
            <a:ext cx="1813800" cy="54357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7" name="Google Shape;436;p31">
            <a:extLst>
              <a:ext uri="{FF2B5EF4-FFF2-40B4-BE49-F238E27FC236}">
                <a16:creationId xmlns:a16="http://schemas.microsoft.com/office/drawing/2014/main" id="{B42BF7FE-A7EE-7498-33D5-FB654B6AB0A0}"/>
              </a:ext>
            </a:extLst>
          </p:cNvPr>
          <p:cNvCxnSpPr>
            <a:stCxn id="4" idx="3"/>
          </p:cNvCxnSpPr>
          <p:nvPr/>
        </p:nvCxnSpPr>
        <p:spPr>
          <a:xfrm flipV="1">
            <a:off x="4607187" y="2370044"/>
            <a:ext cx="706500" cy="15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437;p31">
            <a:extLst>
              <a:ext uri="{FF2B5EF4-FFF2-40B4-BE49-F238E27FC236}">
                <a16:creationId xmlns:a16="http://schemas.microsoft.com/office/drawing/2014/main" id="{F4ABA51F-5FDC-9046-E488-82DD29FFB8A3}"/>
              </a:ext>
            </a:extLst>
          </p:cNvPr>
          <p:cNvSpPr/>
          <p:nvPr/>
        </p:nvSpPr>
        <p:spPr>
          <a:xfrm>
            <a:off x="5503087" y="2122004"/>
            <a:ext cx="1813800" cy="42779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12" name="Google Shape;440;p31">
            <a:extLst>
              <a:ext uri="{FF2B5EF4-FFF2-40B4-BE49-F238E27FC236}">
                <a16:creationId xmlns:a16="http://schemas.microsoft.com/office/drawing/2014/main" id="{6B376E11-690D-C343-CB12-8B87E0F8207F}"/>
              </a:ext>
            </a:extLst>
          </p:cNvPr>
          <p:cNvSpPr txBox="1"/>
          <p:nvPr/>
        </p:nvSpPr>
        <p:spPr>
          <a:xfrm>
            <a:off x="7999316" y="2055552"/>
            <a:ext cx="3223555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1. Received stream of changes from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walsender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, will be pushed to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wal_buffers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and WAL files.</a:t>
            </a: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endParaRPr lang="en"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1460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2. There is no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walwriter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process in replica, the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walreceiver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process takes the role of creating WAL files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D3DECE90-4742-51D6-D082-C3C4EE5435BC}"/>
              </a:ext>
            </a:extLst>
          </p:cNvPr>
          <p:cNvCxnSpPr>
            <a:stCxn id="4" idx="2"/>
          </p:cNvCxnSpPr>
          <p:nvPr/>
        </p:nvCxnSpPr>
        <p:spPr>
          <a:xfrm rot="16200000" flipH="1">
            <a:off x="4063910" y="2450900"/>
            <a:ext cx="1318405" cy="15599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2118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77227-A259-438B-8711-2332B9A57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51764F47-65E7-35A2-3F2E-3C8D96FF7260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23" name="Google Shape;459;p33">
            <a:extLst>
              <a:ext uri="{FF2B5EF4-FFF2-40B4-BE49-F238E27FC236}">
                <a16:creationId xmlns:a16="http://schemas.microsoft.com/office/drawing/2014/main" id="{7E639D44-B9FE-22FE-766A-47570EB054DC}"/>
              </a:ext>
            </a:extLst>
          </p:cNvPr>
          <p:cNvSpPr txBox="1"/>
          <p:nvPr/>
        </p:nvSpPr>
        <p:spPr>
          <a:xfrm>
            <a:off x="822057" y="2747390"/>
            <a:ext cx="155282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Streaming Replication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24" name="Google Shape;460;p33">
            <a:extLst>
              <a:ext uri="{FF2B5EF4-FFF2-40B4-BE49-F238E27FC236}">
                <a16:creationId xmlns:a16="http://schemas.microsoft.com/office/drawing/2014/main" id="{2E7F5372-C8FA-D450-C9DF-C6236B173873}"/>
              </a:ext>
            </a:extLst>
          </p:cNvPr>
          <p:cNvSpPr txBox="1"/>
          <p:nvPr/>
        </p:nvSpPr>
        <p:spPr>
          <a:xfrm>
            <a:off x="3066244" y="2801252"/>
            <a:ext cx="155282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checkpointer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25" name="Google Shape;461;p33">
            <a:extLst>
              <a:ext uri="{FF2B5EF4-FFF2-40B4-BE49-F238E27FC236}">
                <a16:creationId xmlns:a16="http://schemas.microsoft.com/office/drawing/2014/main" id="{F17B081D-0766-915B-E0DB-70EBE30AA79A}"/>
              </a:ext>
            </a:extLst>
          </p:cNvPr>
          <p:cNvCxnSpPr>
            <a:cxnSpLocks/>
          </p:cNvCxnSpPr>
          <p:nvPr/>
        </p:nvCxnSpPr>
        <p:spPr>
          <a:xfrm>
            <a:off x="2162075" y="3001291"/>
            <a:ext cx="675224" cy="75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462;p33">
            <a:extLst>
              <a:ext uri="{FF2B5EF4-FFF2-40B4-BE49-F238E27FC236}">
                <a16:creationId xmlns:a16="http://schemas.microsoft.com/office/drawing/2014/main" id="{794B7F69-E559-C578-F114-13AA91ED80C2}"/>
              </a:ext>
            </a:extLst>
          </p:cNvPr>
          <p:cNvSpPr/>
          <p:nvPr/>
        </p:nvSpPr>
        <p:spPr>
          <a:xfrm>
            <a:off x="5314964" y="1874774"/>
            <a:ext cx="18138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27" name="Google Shape;463;p33">
            <a:extLst>
              <a:ext uri="{FF2B5EF4-FFF2-40B4-BE49-F238E27FC236}">
                <a16:creationId xmlns:a16="http://schemas.microsoft.com/office/drawing/2014/main" id="{6D94E2EB-E0AC-357C-E4C9-C5E10CBD04C9}"/>
              </a:ext>
            </a:extLst>
          </p:cNvPr>
          <p:cNvCxnSpPr/>
          <p:nvPr/>
        </p:nvCxnSpPr>
        <p:spPr>
          <a:xfrm rot="10800000" flipH="1">
            <a:off x="4619064" y="2181902"/>
            <a:ext cx="647400" cy="81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464;p33">
            <a:extLst>
              <a:ext uri="{FF2B5EF4-FFF2-40B4-BE49-F238E27FC236}">
                <a16:creationId xmlns:a16="http://schemas.microsoft.com/office/drawing/2014/main" id="{3C7A008D-F889-6107-FAB3-DE3491F177A7}"/>
              </a:ext>
            </a:extLst>
          </p:cNvPr>
          <p:cNvCxnSpPr/>
          <p:nvPr/>
        </p:nvCxnSpPr>
        <p:spPr>
          <a:xfrm>
            <a:off x="4619064" y="2993702"/>
            <a:ext cx="647400" cy="69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465;p33">
            <a:extLst>
              <a:ext uri="{FF2B5EF4-FFF2-40B4-BE49-F238E27FC236}">
                <a16:creationId xmlns:a16="http://schemas.microsoft.com/office/drawing/2014/main" id="{0468F66A-D70B-8031-705D-DB5DC4DD2953}"/>
              </a:ext>
            </a:extLst>
          </p:cNvPr>
          <p:cNvSpPr/>
          <p:nvPr/>
        </p:nvSpPr>
        <p:spPr>
          <a:xfrm>
            <a:off x="5331039" y="3190199"/>
            <a:ext cx="18138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 I/O</a:t>
            </a:r>
            <a:br>
              <a:rPr lang="en" sz="140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Wal rotation 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cxnSp>
        <p:nvCxnSpPr>
          <p:cNvPr id="31" name="Google Shape;466;p33">
            <a:extLst>
              <a:ext uri="{FF2B5EF4-FFF2-40B4-BE49-F238E27FC236}">
                <a16:creationId xmlns:a16="http://schemas.microsoft.com/office/drawing/2014/main" id="{7BFFB3DC-A308-0638-AE4F-AB40B0D7F0BC}"/>
              </a:ext>
            </a:extLst>
          </p:cNvPr>
          <p:cNvCxnSpPr/>
          <p:nvPr/>
        </p:nvCxnSpPr>
        <p:spPr>
          <a:xfrm rot="10800000" flipH="1">
            <a:off x="7100539" y="2193602"/>
            <a:ext cx="600000" cy="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467;p33">
            <a:extLst>
              <a:ext uri="{FF2B5EF4-FFF2-40B4-BE49-F238E27FC236}">
                <a16:creationId xmlns:a16="http://schemas.microsoft.com/office/drawing/2014/main" id="{827CDDC1-6E24-E001-2C85-6842A8F196BA}"/>
              </a:ext>
            </a:extLst>
          </p:cNvPr>
          <p:cNvSpPr/>
          <p:nvPr/>
        </p:nvSpPr>
        <p:spPr>
          <a:xfrm>
            <a:off x="7820814" y="1848924"/>
            <a:ext cx="1813800" cy="784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Relation 1</a:t>
            </a:r>
            <a:br>
              <a:rPr lang="en" sz="140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sz="1400">
                <a:latin typeface="Montserrat" pitchFamily="2" charset="77"/>
                <a:ea typeface="Lato"/>
                <a:cs typeface="Lato"/>
                <a:sym typeface="Lato"/>
              </a:rPr>
              <a:t>Relation 2</a:t>
            </a:r>
            <a:endParaRPr sz="140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3" name="Google Shape;468;p33">
            <a:extLst>
              <a:ext uri="{FF2B5EF4-FFF2-40B4-BE49-F238E27FC236}">
                <a16:creationId xmlns:a16="http://schemas.microsoft.com/office/drawing/2014/main" id="{4D9332A4-0F94-7B2B-BE61-93912F6D1B32}"/>
              </a:ext>
            </a:extLst>
          </p:cNvPr>
          <p:cNvSpPr txBox="1"/>
          <p:nvPr/>
        </p:nvSpPr>
        <p:spPr>
          <a:xfrm>
            <a:off x="7400539" y="2904448"/>
            <a:ext cx="3132875" cy="255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1. On replica, checkpoints are called restart points.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2. Only timed restart points, flush the data from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to the underlying relation tables.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3. These restart points helpful to resume the interrupted recoveries.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37" name="Google Shape;351;p1">
            <a:extLst>
              <a:ext uri="{FF2B5EF4-FFF2-40B4-BE49-F238E27FC236}">
                <a16:creationId xmlns:a16="http://schemas.microsoft.com/office/drawing/2014/main" id="{87435B22-4A65-FCFE-A16C-B103F72DEDAE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Replica</a:t>
            </a:r>
            <a:endParaRPr dirty="0"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548924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5FA03-F1F7-B9D0-1BB0-386D58E7D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62;p17">
            <a:extLst>
              <a:ext uri="{FF2B5EF4-FFF2-40B4-BE49-F238E27FC236}">
                <a16:creationId xmlns:a16="http://schemas.microsoft.com/office/drawing/2014/main" id="{DF93D6C3-C4B4-CA5D-CC4E-3D7724C19C2F}"/>
              </a:ext>
            </a:extLst>
          </p:cNvPr>
          <p:cNvSpPr txBox="1">
            <a:spLocks/>
          </p:cNvSpPr>
          <p:nvPr/>
        </p:nvSpPr>
        <p:spPr>
          <a:xfrm>
            <a:off x="347279" y="193699"/>
            <a:ext cx="3829037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</a:t>
            </a:r>
          </a:p>
        </p:txBody>
      </p:sp>
      <p:sp>
        <p:nvSpPr>
          <p:cNvPr id="37" name="Google Shape;351;p1">
            <a:extLst>
              <a:ext uri="{FF2B5EF4-FFF2-40B4-BE49-F238E27FC236}">
                <a16:creationId xmlns:a16="http://schemas.microsoft.com/office/drawing/2014/main" id="{CEC5DF7C-AFD1-DC0F-9AB7-30F768EBD3A9}"/>
              </a:ext>
            </a:extLst>
          </p:cNvPr>
          <p:cNvSpPr txBox="1"/>
          <p:nvPr/>
        </p:nvSpPr>
        <p:spPr>
          <a:xfrm>
            <a:off x="486004" y="791345"/>
            <a:ext cx="291424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Lato"/>
              <a:buNone/>
              <a:defRPr b="1" i="0" u="none" strike="noStrike" cap="none">
                <a:solidFill>
                  <a:schemeClr val="tx2">
                    <a:lumMod val="90000"/>
                    <a:lumOff val="10000"/>
                  </a:schemeClr>
                </a:solidFill>
                <a:latin typeface="Montserrat" pitchFamily="2" charset="77"/>
                <a:ea typeface="Lato"/>
                <a:cs typeface="Lato"/>
              </a:defRPr>
            </a:lvl1pPr>
          </a:lstStyle>
          <a:p>
            <a:r>
              <a:rPr lang="en-US" dirty="0">
                <a:sym typeface="Lato"/>
              </a:rPr>
              <a:t>Replica</a:t>
            </a:r>
            <a:endParaRPr dirty="0">
              <a:sym typeface="Lato"/>
            </a:endParaRPr>
          </a:p>
        </p:txBody>
      </p:sp>
      <p:sp>
        <p:nvSpPr>
          <p:cNvPr id="2" name="Google Shape;474;p34">
            <a:extLst>
              <a:ext uri="{FF2B5EF4-FFF2-40B4-BE49-F238E27FC236}">
                <a16:creationId xmlns:a16="http://schemas.microsoft.com/office/drawing/2014/main" id="{454AF0FE-7F99-EBB9-3357-E5C2880F0927}"/>
              </a:ext>
            </a:extLst>
          </p:cNvPr>
          <p:cNvSpPr txBox="1">
            <a:spLocks/>
          </p:cNvSpPr>
          <p:nvPr/>
        </p:nvSpPr>
        <p:spPr>
          <a:xfrm>
            <a:off x="1220656" y="1187626"/>
            <a:ext cx="4904277" cy="4595658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postgres</a:t>
            </a: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=# select count(*) from </a:t>
            </a: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pg_buffercache</a:t>
            </a: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where </a:t>
            </a: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isdirty</a:t>
            </a: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is true;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count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-------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  312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(1 row)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IN" sz="1400" dirty="0">
              <a:solidFill>
                <a:schemeClr val="bg1"/>
              </a:solidFill>
              <a:latin typeface="Montserrat" pitchFamily="2" charset="77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postgres</a:t>
            </a: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=# SELECT </a:t>
            </a: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pg_is_in_recovery</a:t>
            </a: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();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</a:t>
            </a: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pg_is_in_recovery</a:t>
            </a:r>
            <a:endParaRPr lang="en-IN" sz="1400" dirty="0">
              <a:solidFill>
                <a:schemeClr val="bg1"/>
              </a:solidFill>
              <a:latin typeface="Montserrat" pitchFamily="2" charset="77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-------------------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t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(1 row)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IN" sz="1400" dirty="0">
              <a:solidFill>
                <a:schemeClr val="bg1"/>
              </a:solidFill>
              <a:latin typeface="Montserrat" pitchFamily="2" charset="77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postgres</a:t>
            </a: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=# CHECKPOINT 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CHECKPOINT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IN" sz="1400" dirty="0">
              <a:solidFill>
                <a:schemeClr val="bg1"/>
              </a:solidFill>
              <a:latin typeface="Montserrat" pitchFamily="2" charset="77"/>
            </a:endParaRPr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postgres</a:t>
            </a: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=# select count(*) from </a:t>
            </a: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pg_buffercache</a:t>
            </a: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where </a:t>
            </a:r>
            <a:r>
              <a:rPr lang="en-IN" sz="1400" dirty="0" err="1">
                <a:solidFill>
                  <a:schemeClr val="bg1"/>
                </a:solidFill>
                <a:latin typeface="Montserrat" pitchFamily="2" charset="77"/>
              </a:rPr>
              <a:t>isdirty</a:t>
            </a: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is true;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count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-------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   312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400" dirty="0">
                <a:solidFill>
                  <a:schemeClr val="bg1"/>
                </a:solidFill>
                <a:latin typeface="Montserrat" pitchFamily="2" charset="77"/>
              </a:rPr>
              <a:t>(1 row)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IN" sz="14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3" name="Google Shape;475;p34">
            <a:extLst>
              <a:ext uri="{FF2B5EF4-FFF2-40B4-BE49-F238E27FC236}">
                <a16:creationId xmlns:a16="http://schemas.microsoft.com/office/drawing/2014/main" id="{20E696A6-B4EA-DE29-3CD0-F6271DE54AD5}"/>
              </a:ext>
            </a:extLst>
          </p:cNvPr>
          <p:cNvSpPr txBox="1"/>
          <p:nvPr/>
        </p:nvSpPr>
        <p:spPr>
          <a:xfrm>
            <a:off x="6771972" y="1609371"/>
            <a:ext cx="4545210" cy="21667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2024-02-25 20:02:58.110 GMT [150861] LOG:  </a:t>
            </a:r>
            <a:r>
              <a:rPr lang="en" sz="1400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restartpoint</a:t>
            </a: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 complete: wrote 49513 buffers (37.8%); 0 WAL file(s) added, 1 removed, 20 recycled; write=53.971 s, sync=0.004 s, total=54.053 s; sync files=15, longest=0.002 s, average=0.001 s; distance=347850 kB, estimate=347850 kB; </a:t>
            </a:r>
            <a:r>
              <a:rPr lang="en" sz="1400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lsn</a:t>
            </a: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=8/400000C8, redo </a:t>
            </a:r>
            <a:r>
              <a:rPr lang="en" sz="1400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lsn</a:t>
            </a: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=8/274F4E30</a:t>
            </a:r>
            <a:endParaRPr sz="1400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4" name="Google Shape;476;p34">
            <a:extLst>
              <a:ext uri="{FF2B5EF4-FFF2-40B4-BE49-F238E27FC236}">
                <a16:creationId xmlns:a16="http://schemas.microsoft.com/office/drawing/2014/main" id="{CA10EF6E-473B-9736-FC8A-A7139076678D}"/>
              </a:ext>
            </a:extLst>
          </p:cNvPr>
          <p:cNvSpPr txBox="1"/>
          <p:nvPr/>
        </p:nvSpPr>
        <p:spPr>
          <a:xfrm>
            <a:off x="6771972" y="4087518"/>
            <a:ext cx="4545209" cy="1886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postgres</a:t>
            </a: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=# select count(*) from </a:t>
            </a:r>
            <a:r>
              <a:rPr lang="en" sz="1400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pg_buffercache</a:t>
            </a: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 where </a:t>
            </a:r>
            <a:r>
              <a:rPr lang="en" sz="1400" dirty="0" err="1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isdirty</a:t>
            </a: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 is true;</a:t>
            </a:r>
            <a:endParaRPr sz="1400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 count</a:t>
            </a:r>
            <a:endParaRPr sz="1400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-------</a:t>
            </a:r>
            <a:endParaRPr sz="1400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     0</a:t>
            </a:r>
            <a:endParaRPr sz="1400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bg1"/>
                </a:solidFill>
                <a:latin typeface="Montserrat" pitchFamily="2" charset="77"/>
                <a:ea typeface="Lato"/>
                <a:cs typeface="Lato"/>
                <a:sym typeface="Lato"/>
              </a:rPr>
              <a:t>(1 row)</a:t>
            </a:r>
            <a:endParaRPr sz="1400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bg1"/>
              </a:solidFill>
              <a:latin typeface="Montserrat" pitchFamily="2" charset="77"/>
              <a:ea typeface="Lato"/>
              <a:cs typeface="Lato"/>
              <a:sym typeface="Lato"/>
            </a:endParaRPr>
          </a:p>
        </p:txBody>
      </p:sp>
      <p:sp>
        <p:nvSpPr>
          <p:cNvPr id="5" name="Google Shape;477;p34">
            <a:extLst>
              <a:ext uri="{FF2B5EF4-FFF2-40B4-BE49-F238E27FC236}">
                <a16:creationId xmlns:a16="http://schemas.microsoft.com/office/drawing/2014/main" id="{882EFC98-21E6-22AA-24A9-42725F0933AA}"/>
              </a:ext>
            </a:extLst>
          </p:cNvPr>
          <p:cNvSpPr txBox="1"/>
          <p:nvPr/>
        </p:nvSpPr>
        <p:spPr>
          <a:xfrm>
            <a:off x="7049790" y="622690"/>
            <a:ext cx="3989572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After the restart point completes, the dirty buffers from the replica </a:t>
            </a:r>
            <a:r>
              <a:rPr lang="en" sz="1400" dirty="0" err="1">
                <a:latin typeface="Montserrat" pitchFamily="2" charset="77"/>
                <a:ea typeface="Lato"/>
                <a:cs typeface="Lato"/>
                <a:sym typeface="Lato"/>
              </a:rPr>
              <a:t>shared_buffers</a:t>
            </a:r>
            <a:r>
              <a:rPr lang="en" sz="1400" dirty="0">
                <a:latin typeface="Montserrat" pitchFamily="2" charset="77"/>
                <a:ea typeface="Lato"/>
                <a:cs typeface="Lato"/>
                <a:sym typeface="Lato"/>
              </a:rPr>
              <a:t> got cleared.</a:t>
            </a:r>
            <a:endParaRPr sz="1400"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603141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AF930-7B4F-F207-EA0E-723EF1A21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6151E3E-5B8B-5988-E344-723ABEF7657E}"/>
              </a:ext>
            </a:extLst>
          </p:cNvPr>
          <p:cNvSpPr txBox="1"/>
          <p:nvPr/>
        </p:nvSpPr>
        <p:spPr>
          <a:xfrm>
            <a:off x="1401288" y="3087585"/>
            <a:ext cx="1991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ontserrat" pitchFamily="2" charset="77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90275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E939D-C194-AA48-7A9F-355964B0B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CEADB91-339C-DA37-C874-B7538A81A8F0}"/>
              </a:ext>
            </a:extLst>
          </p:cNvPr>
          <p:cNvSpPr txBox="1"/>
          <p:nvPr/>
        </p:nvSpPr>
        <p:spPr>
          <a:xfrm>
            <a:off x="11565629" y="7469937"/>
            <a:ext cx="45124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panose="020F0502020204030204"/>
                <a:ea typeface="+mn-ea"/>
                <a:cs typeface="+mn-cs"/>
              </a:rPr>
              <a:t>$3.5B raised, ARR&gt;$1B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698121E-EECB-63D8-49CE-52B929B1D897}"/>
              </a:ext>
            </a:extLst>
          </p:cNvPr>
          <p:cNvGrpSpPr/>
          <p:nvPr/>
        </p:nvGrpSpPr>
        <p:grpSpPr>
          <a:xfrm>
            <a:off x="8269272" y="3531164"/>
            <a:ext cx="2283543" cy="2283543"/>
            <a:chOff x="8026499" y="3924287"/>
            <a:chExt cx="2283543" cy="2283543"/>
          </a:xfrm>
          <a:scene3d>
            <a:camera prst="isometricTopUp"/>
            <a:lightRig rig="flat" dir="t"/>
          </a:scene3d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2AD0D8D-473F-E0A6-0143-70FFEC8903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26499" y="3924287"/>
              <a:ext cx="2283543" cy="2283543"/>
            </a:xfrm>
            <a:prstGeom prst="ellipse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7" name="Circular Arrow 6">
              <a:extLst>
                <a:ext uri="{FF2B5EF4-FFF2-40B4-BE49-F238E27FC236}">
                  <a16:creationId xmlns:a16="http://schemas.microsoft.com/office/drawing/2014/main" id="{3BA279D9-AC7B-CA2F-60E6-793DCD889CA0}"/>
                </a:ext>
              </a:extLst>
            </p:cNvPr>
            <p:cNvSpPr/>
            <p:nvPr/>
          </p:nvSpPr>
          <p:spPr>
            <a:xfrm rot="4500000" flipH="1">
              <a:off x="8455654" y="4353442"/>
              <a:ext cx="1425232" cy="1425232"/>
            </a:xfrm>
            <a:prstGeom prst="circularArrow">
              <a:avLst>
                <a:gd name="adj1" fmla="val 28718"/>
                <a:gd name="adj2" fmla="val 835905"/>
                <a:gd name="adj3" fmla="val 9821518"/>
                <a:gd name="adj4" fmla="val 2755406"/>
                <a:gd name="adj5" fmla="val 11263"/>
              </a:avLst>
            </a:prstGeom>
            <a:gradFill flip="none" rotWithShape="1">
              <a:gsLst>
                <a:gs pos="100000">
                  <a:schemeClr val="accent3"/>
                </a:gs>
                <a:gs pos="0">
                  <a:schemeClr val="bg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D0C5CD-6582-525A-CB3D-EF2E0C0EA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10441" y="4208229"/>
              <a:ext cx="1715659" cy="1715659"/>
            </a:xfrm>
            <a:prstGeom prst="ellipse">
              <a:avLst/>
            </a:prstGeom>
            <a:noFill/>
            <a:ln w="22225">
              <a:gradFill>
                <a:gsLst>
                  <a:gs pos="21000">
                    <a:schemeClr val="bg1"/>
                  </a:gs>
                  <a:gs pos="66000">
                    <a:schemeClr val="bg1">
                      <a:alpha val="0"/>
                    </a:schemeClr>
                  </a:gs>
                </a:gsLst>
                <a:lin ang="1800000" scaled="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ABDD635-DF23-9995-1C37-473FA1A70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61564" y="4726993"/>
              <a:ext cx="661461" cy="661461"/>
            </a:xfrm>
            <a:prstGeom prst="ellipse">
              <a:avLst/>
            </a:prstGeom>
            <a:noFill/>
            <a:ln w="22225">
              <a:gradFill>
                <a:gsLst>
                  <a:gs pos="21000">
                    <a:schemeClr val="bg1"/>
                  </a:gs>
                  <a:gs pos="66000">
                    <a:schemeClr val="bg1">
                      <a:alpha val="0"/>
                    </a:schemeClr>
                  </a:gs>
                </a:gsLst>
                <a:lin ang="1800000" scaled="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9AC006B-36CD-27D1-06CA-0277F52200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26503" y="4960691"/>
              <a:ext cx="78318" cy="783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07A93C1-DBB9-4817-251B-26E7C04891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3264" y="5355348"/>
              <a:ext cx="58841" cy="588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2A399E-0D1F-1794-E107-8AAF5F8856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42558" y="5879990"/>
              <a:ext cx="58841" cy="588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F85551D-F173-1AEE-5FDA-0C0B8FA8DE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74155" y="5177435"/>
              <a:ext cx="114666" cy="11466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8635ABD-0543-45DD-63D6-F337EED019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21362" y="5506246"/>
              <a:ext cx="86150" cy="8615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7CC53BF-1B19-1CBB-441A-A8B6D815B9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6238" y="5728240"/>
              <a:ext cx="78318" cy="783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2CA5823-F0EA-E613-14A6-F502F7D7C4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26330" y="5740497"/>
              <a:ext cx="36535" cy="365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>
                <a:solidFill>
                  <a:schemeClr val="tx1"/>
                </a:solidFill>
              </a:endParaRPr>
            </a:p>
          </p:txBody>
        </p:sp>
      </p:grpSp>
      <p:sp>
        <p:nvSpPr>
          <p:cNvPr id="17" name="!!HP Storage Base">
            <a:extLst>
              <a:ext uri="{FF2B5EF4-FFF2-40B4-BE49-F238E27FC236}">
                <a16:creationId xmlns:a16="http://schemas.microsoft.com/office/drawing/2014/main" id="{2EDDBC43-B1F0-44CF-988A-EA0E4EB923A7}"/>
              </a:ext>
            </a:extLst>
          </p:cNvPr>
          <p:cNvSpPr>
            <a:spLocks noChangeAspect="1"/>
          </p:cNvSpPr>
          <p:nvPr/>
        </p:nvSpPr>
        <p:spPr>
          <a:xfrm>
            <a:off x="7659866" y="4012360"/>
            <a:ext cx="1307592" cy="1307592"/>
          </a:xfrm>
          <a:prstGeom prst="roundRect">
            <a:avLst>
              <a:gd name="adj" fmla="val 8394"/>
            </a:avLst>
          </a:prstGeom>
          <a:solidFill>
            <a:schemeClr val="accent1">
              <a:lumMod val="50000"/>
            </a:schemeClr>
          </a:solidFill>
          <a:ln w="31750">
            <a:solidFill>
              <a:schemeClr val="accent3"/>
            </a:solidFill>
          </a:ln>
          <a:effectLst/>
          <a:scene3d>
            <a:camera prst="isometricTopUp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b"/>
          <a:lstStyle/>
          <a:p>
            <a:pPr algn="ctr"/>
            <a:r>
              <a:rPr lang="en-US" b="1" err="1">
                <a:solidFill>
                  <a:schemeClr val="tx1"/>
                </a:solidFill>
              </a:rPr>
              <a:t>NVMe</a:t>
            </a:r>
            <a:endParaRPr lang="en-US" b="1">
              <a:solidFill>
                <a:schemeClr val="tx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80200A1-9991-24C8-3640-F4AF7CA3F10C}"/>
              </a:ext>
            </a:extLst>
          </p:cNvPr>
          <p:cNvGrpSpPr/>
          <p:nvPr/>
        </p:nvGrpSpPr>
        <p:grpSpPr>
          <a:xfrm>
            <a:off x="9636754" y="4013924"/>
            <a:ext cx="1370784" cy="1304465"/>
            <a:chOff x="9648824" y="4084393"/>
            <a:chExt cx="1370784" cy="1304465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D12CA363-C77E-DD83-746B-AC6B2D7A3169}"/>
                </a:ext>
              </a:extLst>
            </p:cNvPr>
            <p:cNvSpPr/>
            <p:nvPr/>
          </p:nvSpPr>
          <p:spPr>
            <a:xfrm>
              <a:off x="9715143" y="4084393"/>
              <a:ext cx="1304465" cy="1304465"/>
            </a:xfrm>
            <a:prstGeom prst="roundRect">
              <a:avLst>
                <a:gd name="adj" fmla="val 8394"/>
              </a:avLst>
            </a:prstGeom>
            <a:solidFill>
              <a:schemeClr val="accent1">
                <a:lumMod val="50000"/>
              </a:schemeClr>
            </a:solidFill>
            <a:ln w="31750">
              <a:solidFill>
                <a:schemeClr val="accent3"/>
              </a:solidFill>
            </a:ln>
            <a:effectLst/>
            <a:scene3d>
              <a:camera prst="isometricTopUp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400" b="1">
                  <a:solidFill>
                    <a:schemeClr val="tx1"/>
                  </a:solidFill>
                </a:rPr>
                <a:t>EBS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E193A6-DA57-6764-8178-8981E9154330}"/>
                </a:ext>
              </a:extLst>
            </p:cNvPr>
            <p:cNvGrpSpPr/>
            <p:nvPr/>
          </p:nvGrpSpPr>
          <p:grpSpPr>
            <a:xfrm>
              <a:off x="10241356" y="4097863"/>
              <a:ext cx="585016" cy="458329"/>
              <a:chOff x="4388430" y="4579316"/>
              <a:chExt cx="585016" cy="458329"/>
            </a:xfrm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2515925F-D62A-5B41-DF2C-C74ED8E865DF}"/>
                  </a:ext>
                </a:extLst>
              </p:cNvPr>
              <p:cNvSpPr/>
              <p:nvPr/>
            </p:nvSpPr>
            <p:spPr>
              <a:xfrm>
                <a:off x="4388430" y="4579316"/>
                <a:ext cx="301005" cy="301005"/>
              </a:xfrm>
              <a:prstGeom prst="roundRect">
                <a:avLst>
                  <a:gd name="adj" fmla="val 28011"/>
                </a:avLst>
              </a:prstGeom>
              <a:gradFill>
                <a:gsLst>
                  <a:gs pos="100000">
                    <a:srgbClr val="08969D"/>
                  </a:gs>
                  <a:gs pos="0">
                    <a:srgbClr val="29E8A8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isometricTopUp"/>
                <a:lightRig rig="threePt" dir="t"/>
              </a:scene3d>
              <a:sp3d extrusionH="2095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65EDA04B-77C3-BD89-4EFD-67BDA711E2A1}"/>
                  </a:ext>
                </a:extLst>
              </p:cNvPr>
              <p:cNvSpPr/>
              <p:nvPr/>
            </p:nvSpPr>
            <p:spPr>
              <a:xfrm>
                <a:off x="4672441" y="4736640"/>
                <a:ext cx="301005" cy="301005"/>
              </a:xfrm>
              <a:prstGeom prst="roundRect">
                <a:avLst>
                  <a:gd name="adj" fmla="val 28011"/>
                </a:avLst>
              </a:prstGeom>
              <a:gradFill>
                <a:gsLst>
                  <a:gs pos="100000">
                    <a:srgbClr val="08969D"/>
                  </a:gs>
                  <a:gs pos="0">
                    <a:srgbClr val="29E8A8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isometricTopUp"/>
                <a:lightRig rig="threePt" dir="t"/>
              </a:scene3d>
              <a:sp3d extrusionH="2095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6988BDF7-0B71-E3F3-3A70-8E603D1AE278}"/>
                </a:ext>
              </a:extLst>
            </p:cNvPr>
            <p:cNvGrpSpPr/>
            <p:nvPr/>
          </p:nvGrpSpPr>
          <p:grpSpPr>
            <a:xfrm>
              <a:off x="9948748" y="4273429"/>
              <a:ext cx="585016" cy="458329"/>
              <a:chOff x="4388430" y="4579316"/>
              <a:chExt cx="585016" cy="458329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03EC5FA9-D288-EFFC-24DD-5460520FB8BD}"/>
                  </a:ext>
                </a:extLst>
              </p:cNvPr>
              <p:cNvSpPr/>
              <p:nvPr/>
            </p:nvSpPr>
            <p:spPr>
              <a:xfrm>
                <a:off x="4388430" y="4579316"/>
                <a:ext cx="301005" cy="301005"/>
              </a:xfrm>
              <a:prstGeom prst="roundRect">
                <a:avLst>
                  <a:gd name="adj" fmla="val 28011"/>
                </a:avLst>
              </a:prstGeom>
              <a:gradFill>
                <a:gsLst>
                  <a:gs pos="100000">
                    <a:srgbClr val="08969D"/>
                  </a:gs>
                  <a:gs pos="0">
                    <a:srgbClr val="29E8A8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isometricTopUp"/>
                <a:lightRig rig="threePt" dir="t"/>
              </a:scene3d>
              <a:sp3d extrusionH="2095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FA709D43-0B06-073D-0F0C-DC0BA2FC36B8}"/>
                  </a:ext>
                </a:extLst>
              </p:cNvPr>
              <p:cNvSpPr/>
              <p:nvPr/>
            </p:nvSpPr>
            <p:spPr>
              <a:xfrm>
                <a:off x="4672441" y="4736640"/>
                <a:ext cx="301005" cy="301005"/>
              </a:xfrm>
              <a:prstGeom prst="roundRect">
                <a:avLst>
                  <a:gd name="adj" fmla="val 28011"/>
                </a:avLst>
              </a:prstGeom>
              <a:gradFill>
                <a:gsLst>
                  <a:gs pos="100000">
                    <a:srgbClr val="08969D"/>
                  </a:gs>
                  <a:gs pos="0">
                    <a:srgbClr val="29E8A8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isometricTopUp"/>
                <a:lightRig rig="threePt" dir="t"/>
              </a:scene3d>
              <a:sp3d extrusionH="2095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7C1FD72-A60B-5B5A-72EB-305D1EAFA473}"/>
                </a:ext>
              </a:extLst>
            </p:cNvPr>
            <p:cNvGrpSpPr/>
            <p:nvPr/>
          </p:nvGrpSpPr>
          <p:grpSpPr>
            <a:xfrm>
              <a:off x="9648824" y="4434364"/>
              <a:ext cx="585016" cy="458329"/>
              <a:chOff x="4388430" y="4579316"/>
              <a:chExt cx="585016" cy="458329"/>
            </a:xfrm>
          </p:grpSpPr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66BFFDA7-E9C0-E155-30D5-3665BD18353B}"/>
                  </a:ext>
                </a:extLst>
              </p:cNvPr>
              <p:cNvSpPr/>
              <p:nvPr/>
            </p:nvSpPr>
            <p:spPr>
              <a:xfrm>
                <a:off x="4388430" y="4579316"/>
                <a:ext cx="301005" cy="301005"/>
              </a:xfrm>
              <a:prstGeom prst="roundRect">
                <a:avLst>
                  <a:gd name="adj" fmla="val 28011"/>
                </a:avLst>
              </a:prstGeom>
              <a:gradFill>
                <a:gsLst>
                  <a:gs pos="100000">
                    <a:srgbClr val="08969D"/>
                  </a:gs>
                  <a:gs pos="0">
                    <a:srgbClr val="29E8A8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isometricTopUp"/>
                <a:lightRig rig="threePt" dir="t"/>
              </a:scene3d>
              <a:sp3d extrusionH="2095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536D5C2A-057A-C8CD-3D64-98AE02D95243}"/>
                  </a:ext>
                </a:extLst>
              </p:cNvPr>
              <p:cNvSpPr/>
              <p:nvPr/>
            </p:nvSpPr>
            <p:spPr>
              <a:xfrm>
                <a:off x="4672441" y="4736640"/>
                <a:ext cx="301005" cy="301005"/>
              </a:xfrm>
              <a:prstGeom prst="roundRect">
                <a:avLst>
                  <a:gd name="adj" fmla="val 28011"/>
                </a:avLst>
              </a:prstGeom>
              <a:gradFill>
                <a:gsLst>
                  <a:gs pos="100000">
                    <a:srgbClr val="08969D"/>
                  </a:gs>
                  <a:gs pos="0">
                    <a:srgbClr val="29E8A8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isometricTopUp"/>
                <a:lightRig rig="threePt" dir="t"/>
              </a:scene3d>
              <a:sp3d extrusionH="2095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9" name="!!HP Storage">
            <a:extLst>
              <a:ext uri="{FF2B5EF4-FFF2-40B4-BE49-F238E27FC236}">
                <a16:creationId xmlns:a16="http://schemas.microsoft.com/office/drawing/2014/main" id="{DC1E557F-0491-02F6-0565-20D98AC7F6E3}"/>
              </a:ext>
            </a:extLst>
          </p:cNvPr>
          <p:cNvGrpSpPr/>
          <p:nvPr/>
        </p:nvGrpSpPr>
        <p:grpSpPr>
          <a:xfrm>
            <a:off x="8002039" y="3839567"/>
            <a:ext cx="667134" cy="977664"/>
            <a:chOff x="8110802" y="3982956"/>
            <a:chExt cx="667134" cy="977664"/>
          </a:xfrm>
          <a:effectLst>
            <a:outerShdw blurRad="50800" dist="38100" dir="7243367" algn="t" rotWithShape="0">
              <a:prstClr val="black">
                <a:alpha val="40000"/>
              </a:prstClr>
            </a:outerShdw>
          </a:effectLst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760C1FA-963A-16EA-45C2-A32E511E110B}"/>
                </a:ext>
              </a:extLst>
            </p:cNvPr>
            <p:cNvSpPr/>
            <p:nvPr/>
          </p:nvSpPr>
          <p:spPr>
            <a:xfrm>
              <a:off x="8110802" y="4293487"/>
              <a:ext cx="667134" cy="6671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31035" dist="109577" dir="8865220" algn="t" rotWithShape="0">
                <a:schemeClr val="accent1">
                  <a:alpha val="40000"/>
                </a:schemeClr>
              </a:outerShdw>
            </a:effectLst>
            <a:scene3d>
              <a:camera prst="isometricTopUp"/>
              <a:lightRig rig="threePt" dir="t">
                <a:rot lat="0" lon="0" rev="0"/>
              </a:lightRig>
            </a:scene3d>
            <a:sp3d extrusionH="1270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0D9FD1-E20A-73FB-9B88-7C8B41787CE4}"/>
                </a:ext>
              </a:extLst>
            </p:cNvPr>
            <p:cNvSpPr/>
            <p:nvPr/>
          </p:nvSpPr>
          <p:spPr>
            <a:xfrm>
              <a:off x="8110802" y="4136358"/>
              <a:ext cx="667134" cy="6671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31035" dist="109577" dir="8865220" algn="t" rotWithShape="0">
                <a:schemeClr val="accent1">
                  <a:alpha val="40000"/>
                </a:schemeClr>
              </a:outerShdw>
            </a:effectLst>
            <a:scene3d>
              <a:camera prst="isometricTopUp"/>
              <a:lightRig rig="threePt" dir="t">
                <a:rot lat="0" lon="0" rev="0"/>
              </a:lightRig>
            </a:scene3d>
            <a:sp3d extrusionH="1270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83FABE6-3305-4D9C-98B7-E40C2B5494EA}"/>
                </a:ext>
              </a:extLst>
            </p:cNvPr>
            <p:cNvSpPr/>
            <p:nvPr/>
          </p:nvSpPr>
          <p:spPr>
            <a:xfrm>
              <a:off x="8110802" y="3982956"/>
              <a:ext cx="667134" cy="6671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31035" dist="109577" dir="8865220" algn="t" rotWithShape="0">
                <a:schemeClr val="accent1">
                  <a:alpha val="40000"/>
                </a:schemeClr>
              </a:outerShdw>
            </a:effectLst>
            <a:scene3d>
              <a:camera prst="isometricTopUp"/>
              <a:lightRig rig="threePt" dir="t">
                <a:rot lat="0" lon="0" rev="0"/>
              </a:lightRig>
            </a:scene3d>
            <a:sp3d extrusionH="1270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A01E43F0-C678-0383-CC22-4F9AEDBDB401}"/>
              </a:ext>
            </a:extLst>
          </p:cNvPr>
          <p:cNvSpPr/>
          <p:nvPr/>
        </p:nvSpPr>
        <p:spPr>
          <a:xfrm rot="10800000">
            <a:off x="9899537" y="-9097"/>
            <a:ext cx="2303130" cy="1328466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outerShdw dir="8100000" sx="108000" sy="108000" algn="tr" rotWithShape="0">
              <a:srgbClr val="002060">
                <a:alpha val="22964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TextBox 33">
            <a:hlinkClick r:id="" action="ppaction://noaction"/>
            <a:extLst>
              <a:ext uri="{FF2B5EF4-FFF2-40B4-BE49-F238E27FC236}">
                <a16:creationId xmlns:a16="http://schemas.microsoft.com/office/drawing/2014/main" id="{7E47BAC8-E207-B818-CFB7-FADF5096818F}"/>
              </a:ext>
            </a:extLst>
          </p:cNvPr>
          <p:cNvSpPr txBox="1"/>
          <p:nvPr/>
        </p:nvSpPr>
        <p:spPr>
          <a:xfrm>
            <a:off x="10918416" y="176106"/>
            <a:ext cx="1124433" cy="493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4000"/>
              </a:lnSpc>
              <a:spcAft>
                <a:spcPts val="600"/>
              </a:spcAft>
            </a:pPr>
            <a:r>
              <a:rPr lang="en-US" sz="1200" b="1" spc="100">
                <a:latin typeface="Lato" panose="020F0502020204030203" pitchFamily="34" charset="77"/>
              </a:rPr>
              <a:t>2 PATENTS PENDING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4A81259-A90E-8BB8-47BB-83B552B4681B}"/>
              </a:ext>
            </a:extLst>
          </p:cNvPr>
          <p:cNvGrpSpPr>
            <a:grpSpLocks noChangeAspect="1"/>
          </p:cNvGrpSpPr>
          <p:nvPr/>
        </p:nvGrpSpPr>
        <p:grpSpPr>
          <a:xfrm>
            <a:off x="8146697" y="5245318"/>
            <a:ext cx="937594" cy="533818"/>
            <a:chOff x="8330138" y="5754133"/>
            <a:chExt cx="879945" cy="500996"/>
          </a:xfrm>
        </p:grpSpPr>
        <p:sp>
          <p:nvSpPr>
            <p:cNvPr id="36" name="Graphic 30" descr="Cloud with solid fill">
              <a:extLst>
                <a:ext uri="{FF2B5EF4-FFF2-40B4-BE49-F238E27FC236}">
                  <a16:creationId xmlns:a16="http://schemas.microsoft.com/office/drawing/2014/main" id="{C475DF15-41FA-6AC8-1E4B-9AD424E89D6B}"/>
                </a:ext>
              </a:extLst>
            </p:cNvPr>
            <p:cNvSpPr/>
            <p:nvPr/>
          </p:nvSpPr>
          <p:spPr>
            <a:xfrm>
              <a:off x="8330138" y="5754133"/>
              <a:ext cx="879945" cy="500996"/>
            </a:xfrm>
            <a:custGeom>
              <a:avLst/>
              <a:gdLst>
                <a:gd name="connsiteX0" fmla="*/ 689427 w 802774"/>
                <a:gd name="connsiteY0" fmla="*/ 227507 h 457059"/>
                <a:gd name="connsiteX1" fmla="*/ 679902 w 802774"/>
                <a:gd name="connsiteY1" fmla="*/ 227507 h 457059"/>
                <a:gd name="connsiteX2" fmla="*/ 679902 w 802774"/>
                <a:gd name="connsiteY2" fmla="*/ 227507 h 457059"/>
                <a:gd name="connsiteX3" fmla="*/ 619895 w 802774"/>
                <a:gd name="connsiteY3" fmla="*/ 111302 h 457059"/>
                <a:gd name="connsiteX4" fmla="*/ 489403 w 802774"/>
                <a:gd name="connsiteY4" fmla="*/ 93204 h 457059"/>
                <a:gd name="connsiteX5" fmla="*/ 296998 w 802774"/>
                <a:gd name="connsiteY5" fmla="*/ 4622 h 457059"/>
                <a:gd name="connsiteX6" fmla="*/ 165552 w 802774"/>
                <a:gd name="connsiteY6" fmla="*/ 170357 h 457059"/>
                <a:gd name="connsiteX7" fmla="*/ 165552 w 802774"/>
                <a:gd name="connsiteY7" fmla="*/ 172262 h 457059"/>
                <a:gd name="connsiteX8" fmla="*/ 28392 w 802774"/>
                <a:gd name="connsiteY8" fmla="*/ 227507 h 457059"/>
                <a:gd name="connsiteX9" fmla="*/ 13152 w 802774"/>
                <a:gd name="connsiteY9" fmla="*/ 374192 h 457059"/>
                <a:gd name="connsiteX10" fmla="*/ 136025 w 802774"/>
                <a:gd name="connsiteY10" fmla="*/ 456107 h 457059"/>
                <a:gd name="connsiteX11" fmla="*/ 136025 w 802774"/>
                <a:gd name="connsiteY11" fmla="*/ 457059 h 457059"/>
                <a:gd name="connsiteX12" fmla="*/ 688475 w 802774"/>
                <a:gd name="connsiteY12" fmla="*/ 457059 h 457059"/>
                <a:gd name="connsiteX13" fmla="*/ 802775 w 802774"/>
                <a:gd name="connsiteY13" fmla="*/ 342759 h 457059"/>
                <a:gd name="connsiteX14" fmla="*/ 689427 w 802774"/>
                <a:gd name="connsiteY14" fmla="*/ 227507 h 45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02774" h="457059">
                  <a:moveTo>
                    <a:pt x="689427" y="227507"/>
                  </a:moveTo>
                  <a:cubicBezTo>
                    <a:pt x="686570" y="227507"/>
                    <a:pt x="682760" y="227507"/>
                    <a:pt x="679902" y="227507"/>
                  </a:cubicBezTo>
                  <a:cubicBezTo>
                    <a:pt x="679902" y="227507"/>
                    <a:pt x="679902" y="227507"/>
                    <a:pt x="679902" y="227507"/>
                  </a:cubicBezTo>
                  <a:cubicBezTo>
                    <a:pt x="679902" y="180834"/>
                    <a:pt x="657043" y="137972"/>
                    <a:pt x="619895" y="111302"/>
                  </a:cubicBezTo>
                  <a:cubicBezTo>
                    <a:pt x="581795" y="84632"/>
                    <a:pt x="533218" y="77964"/>
                    <a:pt x="489403" y="93204"/>
                  </a:cubicBezTo>
                  <a:cubicBezTo>
                    <a:pt x="453208" y="22719"/>
                    <a:pt x="373198" y="-13476"/>
                    <a:pt x="296998" y="4622"/>
                  </a:cubicBezTo>
                  <a:cubicBezTo>
                    <a:pt x="220797" y="22719"/>
                    <a:pt x="165552" y="91299"/>
                    <a:pt x="165552" y="170357"/>
                  </a:cubicBezTo>
                  <a:cubicBezTo>
                    <a:pt x="165552" y="170357"/>
                    <a:pt x="165552" y="171309"/>
                    <a:pt x="165552" y="172262"/>
                  </a:cubicBezTo>
                  <a:cubicBezTo>
                    <a:pt x="113165" y="163689"/>
                    <a:pt x="60777" y="185597"/>
                    <a:pt x="28392" y="227507"/>
                  </a:cubicBezTo>
                  <a:cubicBezTo>
                    <a:pt x="-3040" y="270369"/>
                    <a:pt x="-8755" y="326567"/>
                    <a:pt x="13152" y="374192"/>
                  </a:cubicBezTo>
                  <a:cubicBezTo>
                    <a:pt x="36012" y="421817"/>
                    <a:pt x="83637" y="453249"/>
                    <a:pt x="136025" y="456107"/>
                  </a:cubicBezTo>
                  <a:lnTo>
                    <a:pt x="136025" y="457059"/>
                  </a:lnTo>
                  <a:lnTo>
                    <a:pt x="688475" y="457059"/>
                  </a:lnTo>
                  <a:cubicBezTo>
                    <a:pt x="751340" y="457059"/>
                    <a:pt x="802775" y="405624"/>
                    <a:pt x="802775" y="342759"/>
                  </a:cubicBezTo>
                  <a:cubicBezTo>
                    <a:pt x="802775" y="279894"/>
                    <a:pt x="752293" y="227507"/>
                    <a:pt x="689427" y="227507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BEBB336A-84BB-CAD8-A3DB-04E964CBF8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71922" y="5968657"/>
              <a:ext cx="345787" cy="207023"/>
            </a:xfrm>
            <a:custGeom>
              <a:avLst/>
              <a:gdLst>
                <a:gd name="connsiteX0" fmla="*/ 40143 w 5476560"/>
                <a:gd name="connsiteY0" fmla="*/ 2153035 h 3278816"/>
                <a:gd name="connsiteX1" fmla="*/ 86191 w 5476560"/>
                <a:gd name="connsiteY1" fmla="*/ 2164609 h 3278816"/>
                <a:gd name="connsiteX2" fmla="*/ 2796504 w 5476560"/>
                <a:gd name="connsiteY2" fmla="*/ 2884917 h 3278816"/>
                <a:gd name="connsiteX3" fmla="*/ 4863849 w 5476560"/>
                <a:gd name="connsiteY3" fmla="*/ 2461843 h 3278816"/>
                <a:gd name="connsiteX4" fmla="*/ 4951274 w 5476560"/>
                <a:gd name="connsiteY4" fmla="*/ 2600435 h 3278816"/>
                <a:gd name="connsiteX5" fmla="*/ 2732750 w 5476560"/>
                <a:gd name="connsiteY5" fmla="*/ 3278816 h 3278816"/>
                <a:gd name="connsiteX6" fmla="*/ 24262 w 5476560"/>
                <a:gd name="connsiteY6" fmla="*/ 2244839 h 3278816"/>
                <a:gd name="connsiteX7" fmla="*/ 40143 w 5476560"/>
                <a:gd name="connsiteY7" fmla="*/ 2153035 h 3278816"/>
                <a:gd name="connsiteX8" fmla="*/ 5074223 w 5476560"/>
                <a:gd name="connsiteY8" fmla="*/ 2044244 h 3278816"/>
                <a:gd name="connsiteX9" fmla="*/ 5455815 w 5476560"/>
                <a:gd name="connsiteY9" fmla="*/ 2119008 h 3278816"/>
                <a:gd name="connsiteX10" fmla="*/ 5117029 w 5476560"/>
                <a:gd name="connsiteY10" fmla="*/ 3034462 h 3278816"/>
                <a:gd name="connsiteX11" fmla="*/ 5042343 w 5476560"/>
                <a:gd name="connsiteY11" fmla="*/ 2999815 h 3278816"/>
                <a:gd name="connsiteX12" fmla="*/ 5200809 w 5476560"/>
                <a:gd name="connsiteY12" fmla="*/ 2315962 h 3278816"/>
                <a:gd name="connsiteX13" fmla="*/ 4499564 w 5476560"/>
                <a:gd name="connsiteY13" fmla="*/ 2292248 h 3278816"/>
                <a:gd name="connsiteX14" fmla="*/ 4484979 w 5476560"/>
                <a:gd name="connsiteY14" fmla="*/ 2210191 h 3278816"/>
                <a:gd name="connsiteX15" fmla="*/ 5074223 w 5476560"/>
                <a:gd name="connsiteY15" fmla="*/ 2044244 h 3278816"/>
                <a:gd name="connsiteX16" fmla="*/ 905839 w 5476560"/>
                <a:gd name="connsiteY16" fmla="*/ 924563 h 3278816"/>
                <a:gd name="connsiteX17" fmla="*/ 634445 w 5476560"/>
                <a:gd name="connsiteY17" fmla="*/ 997502 h 3278816"/>
                <a:gd name="connsiteX18" fmla="*/ 545193 w 5476560"/>
                <a:gd name="connsiteY18" fmla="*/ 1207217 h 3278816"/>
                <a:gd name="connsiteX19" fmla="*/ 612587 w 5476560"/>
                <a:gd name="connsiteY19" fmla="*/ 1400517 h 3278816"/>
                <a:gd name="connsiteX20" fmla="*/ 803840 w 5476560"/>
                <a:gd name="connsiteY20" fmla="*/ 1467995 h 3278816"/>
                <a:gd name="connsiteX21" fmla="*/ 991453 w 5476560"/>
                <a:gd name="connsiteY21" fmla="*/ 1435165 h 3278816"/>
                <a:gd name="connsiteX22" fmla="*/ 1164485 w 5476560"/>
                <a:gd name="connsiteY22" fmla="*/ 1318451 h 3278816"/>
                <a:gd name="connsiteX23" fmla="*/ 1226413 w 5476560"/>
                <a:gd name="connsiteY23" fmla="*/ 1201746 h 3278816"/>
                <a:gd name="connsiteX24" fmla="*/ 1244632 w 5476560"/>
                <a:gd name="connsiteY24" fmla="*/ 1043094 h 3278816"/>
                <a:gd name="connsiteX25" fmla="*/ 1244632 w 5476560"/>
                <a:gd name="connsiteY25" fmla="*/ 966509 h 3278816"/>
                <a:gd name="connsiteX26" fmla="*/ 1077061 w 5476560"/>
                <a:gd name="connsiteY26" fmla="*/ 935505 h 3278816"/>
                <a:gd name="connsiteX27" fmla="*/ 905839 w 5476560"/>
                <a:gd name="connsiteY27" fmla="*/ 924563 h 3278816"/>
                <a:gd name="connsiteX28" fmla="*/ 1758269 w 5476560"/>
                <a:gd name="connsiteY28" fmla="*/ 47413 h 3278816"/>
                <a:gd name="connsiteX29" fmla="*/ 1936782 w 5476560"/>
                <a:gd name="connsiteY29" fmla="*/ 47413 h 3278816"/>
                <a:gd name="connsiteX30" fmla="*/ 2007824 w 5476560"/>
                <a:gd name="connsiteY30" fmla="*/ 65649 h 3278816"/>
                <a:gd name="connsiteX31" fmla="*/ 2044244 w 5476560"/>
                <a:gd name="connsiteY31" fmla="*/ 136769 h 3278816"/>
                <a:gd name="connsiteX32" fmla="*/ 2350246 w 5476560"/>
                <a:gd name="connsiteY32" fmla="*/ 1343992 h 3278816"/>
                <a:gd name="connsiteX33" fmla="*/ 2634393 w 5476560"/>
                <a:gd name="connsiteY33" fmla="*/ 136769 h 3278816"/>
                <a:gd name="connsiteX34" fmla="*/ 2669006 w 5476560"/>
                <a:gd name="connsiteY34" fmla="*/ 65649 h 3278816"/>
                <a:gd name="connsiteX35" fmla="*/ 2741865 w 5476560"/>
                <a:gd name="connsiteY35" fmla="*/ 47413 h 3278816"/>
                <a:gd name="connsiteX36" fmla="*/ 2887573 w 5476560"/>
                <a:gd name="connsiteY36" fmla="*/ 47413 h 3278816"/>
                <a:gd name="connsiteX37" fmla="*/ 2960432 w 5476560"/>
                <a:gd name="connsiteY37" fmla="*/ 65649 h 3278816"/>
                <a:gd name="connsiteX38" fmla="*/ 2995044 w 5476560"/>
                <a:gd name="connsiteY38" fmla="*/ 136769 h 3278816"/>
                <a:gd name="connsiteX39" fmla="*/ 3282826 w 5476560"/>
                <a:gd name="connsiteY39" fmla="*/ 1358580 h 3278816"/>
                <a:gd name="connsiteX40" fmla="*/ 3597942 w 5476560"/>
                <a:gd name="connsiteY40" fmla="*/ 136769 h 3278816"/>
                <a:gd name="connsiteX41" fmla="*/ 3634372 w 5476560"/>
                <a:gd name="connsiteY41" fmla="*/ 65649 h 3278816"/>
                <a:gd name="connsiteX42" fmla="*/ 3705404 w 5476560"/>
                <a:gd name="connsiteY42" fmla="*/ 47413 h 3278816"/>
                <a:gd name="connsiteX43" fmla="*/ 3874802 w 5476560"/>
                <a:gd name="connsiteY43" fmla="*/ 47413 h 3278816"/>
                <a:gd name="connsiteX44" fmla="*/ 3920337 w 5476560"/>
                <a:gd name="connsiteY44" fmla="*/ 93003 h 3278816"/>
                <a:gd name="connsiteX45" fmla="*/ 3916693 w 5476560"/>
                <a:gd name="connsiteY45" fmla="*/ 122180 h 3278816"/>
                <a:gd name="connsiteX46" fmla="*/ 3903934 w 5476560"/>
                <a:gd name="connsiteY46" fmla="*/ 167770 h 3278816"/>
                <a:gd name="connsiteX47" fmla="*/ 3464973 w 5476560"/>
                <a:gd name="connsiteY47" fmla="*/ 1577401 h 3278816"/>
                <a:gd name="connsiteX48" fmla="*/ 3426727 w 5476560"/>
                <a:gd name="connsiteY48" fmla="*/ 1648524 h 3278816"/>
                <a:gd name="connsiteX49" fmla="*/ 3357512 w 5476560"/>
                <a:gd name="connsiteY49" fmla="*/ 1666767 h 3278816"/>
                <a:gd name="connsiteX50" fmla="*/ 3200862 w 5476560"/>
                <a:gd name="connsiteY50" fmla="*/ 1666767 h 3278816"/>
                <a:gd name="connsiteX51" fmla="*/ 3128003 w 5476560"/>
                <a:gd name="connsiteY51" fmla="*/ 1648524 h 3278816"/>
                <a:gd name="connsiteX52" fmla="*/ 3093401 w 5476560"/>
                <a:gd name="connsiteY52" fmla="*/ 1575584 h 3278816"/>
                <a:gd name="connsiteX53" fmla="*/ 2811079 w 5476560"/>
                <a:gd name="connsiteY53" fmla="*/ 399366 h 3278816"/>
                <a:gd name="connsiteX54" fmla="*/ 2530576 w 5476560"/>
                <a:gd name="connsiteY54" fmla="*/ 1573757 h 3278816"/>
                <a:gd name="connsiteX55" fmla="*/ 2495963 w 5476560"/>
                <a:gd name="connsiteY55" fmla="*/ 1646697 h 3278816"/>
                <a:gd name="connsiteX56" fmla="*/ 2423114 w 5476560"/>
                <a:gd name="connsiteY56" fmla="*/ 1664930 h 3278816"/>
                <a:gd name="connsiteX57" fmla="*/ 2266455 w 5476560"/>
                <a:gd name="connsiteY57" fmla="*/ 1664930 h 3278816"/>
                <a:gd name="connsiteX58" fmla="*/ 2197240 w 5476560"/>
                <a:gd name="connsiteY58" fmla="*/ 1646697 h 3278816"/>
                <a:gd name="connsiteX59" fmla="*/ 2158993 w 5476560"/>
                <a:gd name="connsiteY59" fmla="*/ 1575584 h 3278816"/>
                <a:gd name="connsiteX60" fmla="*/ 1730964 w 5476560"/>
                <a:gd name="connsiteY60" fmla="*/ 165947 h 3278816"/>
                <a:gd name="connsiteX61" fmla="*/ 1714562 w 5476560"/>
                <a:gd name="connsiteY61" fmla="*/ 93003 h 3278816"/>
                <a:gd name="connsiteX62" fmla="*/ 1758269 w 5476560"/>
                <a:gd name="connsiteY62" fmla="*/ 47413 h 3278816"/>
                <a:gd name="connsiteX63" fmla="*/ 911307 w 5476560"/>
                <a:gd name="connsiteY63" fmla="*/ 3647 h 3278816"/>
                <a:gd name="connsiteX64" fmla="*/ 1388523 w 5476560"/>
                <a:gd name="connsiteY64" fmla="*/ 151358 h 3278816"/>
                <a:gd name="connsiteX65" fmla="*/ 1539702 w 5476560"/>
                <a:gd name="connsiteY65" fmla="*/ 599962 h 3278816"/>
                <a:gd name="connsiteX66" fmla="*/ 1539702 w 5476560"/>
                <a:gd name="connsiteY66" fmla="*/ 1190812 h 3278816"/>
                <a:gd name="connsiteX67" fmla="*/ 1543346 w 5476560"/>
                <a:gd name="connsiteY67" fmla="*/ 1190812 h 3278816"/>
                <a:gd name="connsiteX68" fmla="*/ 1563383 w 5476560"/>
                <a:gd name="connsiteY68" fmla="*/ 1353098 h 3278816"/>
                <a:gd name="connsiteX69" fmla="*/ 1621666 w 5476560"/>
                <a:gd name="connsiteY69" fmla="*/ 1484401 h 3278816"/>
                <a:gd name="connsiteX70" fmla="*/ 1634425 w 5476560"/>
                <a:gd name="connsiteY70" fmla="*/ 1526338 h 3278816"/>
                <a:gd name="connsiteX71" fmla="*/ 1599812 w 5476560"/>
                <a:gd name="connsiteY71" fmla="*/ 1581056 h 3278816"/>
                <a:gd name="connsiteX72" fmla="*/ 1485053 w 5476560"/>
                <a:gd name="connsiteY72" fmla="*/ 1657641 h 3278816"/>
                <a:gd name="connsiteX73" fmla="*/ 1437702 w 5476560"/>
                <a:gd name="connsiteY73" fmla="*/ 1674056 h 3278816"/>
                <a:gd name="connsiteX74" fmla="*/ 1383062 w 5476560"/>
                <a:gd name="connsiteY74" fmla="*/ 1648524 h 3278816"/>
                <a:gd name="connsiteX75" fmla="*/ 1317491 w 5476560"/>
                <a:gd name="connsiteY75" fmla="*/ 1562813 h 3278816"/>
                <a:gd name="connsiteX76" fmla="*/ 1261025 w 5476560"/>
                <a:gd name="connsiteY76" fmla="*/ 1455225 h 3278816"/>
                <a:gd name="connsiteX77" fmla="*/ 725517 w 5476560"/>
                <a:gd name="connsiteY77" fmla="*/ 1706877 h 3278816"/>
                <a:gd name="connsiteX78" fmla="*/ 361228 w 5476560"/>
                <a:gd name="connsiteY78" fmla="*/ 1575584 h 3278816"/>
                <a:gd name="connsiteX79" fmla="*/ 226441 w 5476560"/>
                <a:gd name="connsiteY79" fmla="*/ 1225460 h 3278816"/>
                <a:gd name="connsiteX80" fmla="*/ 392193 w 5476560"/>
                <a:gd name="connsiteY80" fmla="*/ 849792 h 3278816"/>
                <a:gd name="connsiteX81" fmla="*/ 838450 w 5476560"/>
                <a:gd name="connsiteY81" fmla="*/ 707552 h 3278816"/>
                <a:gd name="connsiteX82" fmla="*/ 1031517 w 5476560"/>
                <a:gd name="connsiteY82" fmla="*/ 722142 h 3278816"/>
                <a:gd name="connsiteX83" fmla="*/ 1240988 w 5476560"/>
                <a:gd name="connsiteY83" fmla="*/ 762260 h 3278816"/>
                <a:gd name="connsiteX84" fmla="*/ 1240988 w 5476560"/>
                <a:gd name="connsiteY84" fmla="*/ 629139 h 3278816"/>
                <a:gd name="connsiteX85" fmla="*/ 1155381 w 5476560"/>
                <a:gd name="connsiteY85" fmla="*/ 337364 h 3278816"/>
                <a:gd name="connsiteX86" fmla="*/ 858479 w 5476560"/>
                <a:gd name="connsiteY86" fmla="*/ 253479 h 3278816"/>
                <a:gd name="connsiteX87" fmla="*/ 661767 w 5476560"/>
                <a:gd name="connsiteY87" fmla="*/ 277186 h 3278816"/>
                <a:gd name="connsiteX88" fmla="*/ 465051 w 5476560"/>
                <a:gd name="connsiteY88" fmla="*/ 339187 h 3278816"/>
                <a:gd name="connsiteX89" fmla="*/ 401300 w 5476560"/>
                <a:gd name="connsiteY89" fmla="*/ 362895 h 3278816"/>
                <a:gd name="connsiteX90" fmla="*/ 372156 w 5476560"/>
                <a:gd name="connsiteY90" fmla="*/ 368365 h 3278816"/>
                <a:gd name="connsiteX91" fmla="*/ 333906 w 5476560"/>
                <a:gd name="connsiteY91" fmla="*/ 311833 h 3278816"/>
                <a:gd name="connsiteX92" fmla="*/ 333906 w 5476560"/>
                <a:gd name="connsiteY92" fmla="*/ 222478 h 3278816"/>
                <a:gd name="connsiteX93" fmla="*/ 346656 w 5476560"/>
                <a:gd name="connsiteY93" fmla="*/ 158653 h 3278816"/>
                <a:gd name="connsiteX94" fmla="*/ 397657 w 5476560"/>
                <a:gd name="connsiteY94" fmla="*/ 120357 h 3278816"/>
                <a:gd name="connsiteX95" fmla="*/ 627159 w 5476560"/>
                <a:gd name="connsiteY95" fmla="*/ 38295 h 3278816"/>
                <a:gd name="connsiteX96" fmla="*/ 911307 w 5476560"/>
                <a:gd name="connsiteY96" fmla="*/ 3647 h 3278816"/>
                <a:gd name="connsiteX97" fmla="*/ 4667126 w 5476560"/>
                <a:gd name="connsiteY97" fmla="*/ 0 h 3278816"/>
                <a:gd name="connsiteX98" fmla="*/ 4789164 w 5476560"/>
                <a:gd name="connsiteY98" fmla="*/ 7294 h 3278816"/>
                <a:gd name="connsiteX99" fmla="*/ 4907557 w 5476560"/>
                <a:gd name="connsiteY99" fmla="*/ 27354 h 3278816"/>
                <a:gd name="connsiteX100" fmla="*/ 5011384 w 5476560"/>
                <a:gd name="connsiteY100" fmla="*/ 56531 h 3278816"/>
                <a:gd name="connsiteX101" fmla="*/ 5087877 w 5476560"/>
                <a:gd name="connsiteY101" fmla="*/ 89356 h 3278816"/>
                <a:gd name="connsiteX102" fmla="*/ 5142527 w 5476560"/>
                <a:gd name="connsiteY102" fmla="*/ 134946 h 3278816"/>
                <a:gd name="connsiteX103" fmla="*/ 5158919 w 5476560"/>
                <a:gd name="connsiteY103" fmla="*/ 195124 h 3278816"/>
                <a:gd name="connsiteX104" fmla="*/ 5158919 w 5476560"/>
                <a:gd name="connsiteY104" fmla="*/ 280833 h 3278816"/>
                <a:gd name="connsiteX105" fmla="*/ 5117029 w 5476560"/>
                <a:gd name="connsiteY105" fmla="*/ 339187 h 3278816"/>
                <a:gd name="connsiteX106" fmla="*/ 5047814 w 5476560"/>
                <a:gd name="connsiteY106" fmla="*/ 317304 h 3278816"/>
                <a:gd name="connsiteX107" fmla="*/ 4698095 w 5476560"/>
                <a:gd name="connsiteY107" fmla="*/ 246185 h 3278816"/>
                <a:gd name="connsiteX108" fmla="*/ 4455847 w 5476560"/>
                <a:gd name="connsiteY108" fmla="*/ 297245 h 3278816"/>
                <a:gd name="connsiteX109" fmla="*/ 4370230 w 5476560"/>
                <a:gd name="connsiteY109" fmla="*/ 459545 h 3278816"/>
                <a:gd name="connsiteX110" fmla="*/ 4424879 w 5476560"/>
                <a:gd name="connsiteY110" fmla="*/ 589019 h 3278816"/>
                <a:gd name="connsiteX111" fmla="*/ 4625236 w 5476560"/>
                <a:gd name="connsiteY111" fmla="*/ 689317 h 3278816"/>
                <a:gd name="connsiteX112" fmla="*/ 4883886 w 5476560"/>
                <a:gd name="connsiteY112" fmla="*/ 771379 h 3278816"/>
                <a:gd name="connsiteX113" fmla="*/ 5166207 w 5476560"/>
                <a:gd name="connsiteY113" fmla="*/ 946439 h 3278816"/>
                <a:gd name="connsiteX114" fmla="*/ 5249988 w 5476560"/>
                <a:gd name="connsiteY114" fmla="*/ 1201746 h 3278816"/>
                <a:gd name="connsiteX115" fmla="*/ 5202636 w 5476560"/>
                <a:gd name="connsiteY115" fmla="*/ 1413287 h 3278816"/>
                <a:gd name="connsiteX116" fmla="*/ 5069667 w 5476560"/>
                <a:gd name="connsiteY116" fmla="*/ 1573757 h 3278816"/>
                <a:gd name="connsiteX117" fmla="*/ 4867493 w 5476560"/>
                <a:gd name="connsiteY117" fmla="*/ 1675883 h 3278816"/>
                <a:gd name="connsiteX118" fmla="*/ 4607026 w 5476560"/>
                <a:gd name="connsiteY118" fmla="*/ 1714176 h 3278816"/>
                <a:gd name="connsiteX119" fmla="*/ 4326512 w 5476560"/>
                <a:gd name="connsiteY119" fmla="*/ 1681345 h 3278816"/>
                <a:gd name="connsiteX120" fmla="*/ 4117050 w 5476560"/>
                <a:gd name="connsiteY120" fmla="*/ 1608405 h 3278816"/>
                <a:gd name="connsiteX121" fmla="*/ 4060593 w 5476560"/>
                <a:gd name="connsiteY121" fmla="*/ 1557342 h 3278816"/>
                <a:gd name="connsiteX122" fmla="*/ 4049662 w 5476560"/>
                <a:gd name="connsiteY122" fmla="*/ 1506288 h 3278816"/>
                <a:gd name="connsiteX123" fmla="*/ 4049662 w 5476560"/>
                <a:gd name="connsiteY123" fmla="*/ 1413287 h 3278816"/>
                <a:gd name="connsiteX124" fmla="*/ 4091552 w 5476560"/>
                <a:gd name="connsiteY124" fmla="*/ 1356743 h 3278816"/>
                <a:gd name="connsiteX125" fmla="*/ 4124338 w 5476560"/>
                <a:gd name="connsiteY125" fmla="*/ 1362224 h 3278816"/>
                <a:gd name="connsiteX126" fmla="*/ 4169872 w 5476560"/>
                <a:gd name="connsiteY126" fmla="*/ 1380457 h 3278816"/>
                <a:gd name="connsiteX127" fmla="*/ 4370230 w 5476560"/>
                <a:gd name="connsiteY127" fmla="*/ 1444281 h 3278816"/>
                <a:gd name="connsiteX128" fmla="*/ 4586989 w 5476560"/>
                <a:gd name="connsiteY128" fmla="*/ 1466168 h 3278816"/>
                <a:gd name="connsiteX129" fmla="*/ 4852918 w 5476560"/>
                <a:gd name="connsiteY129" fmla="*/ 1405989 h 3278816"/>
                <a:gd name="connsiteX130" fmla="*/ 4947630 w 5476560"/>
                <a:gd name="connsiteY130" fmla="*/ 1232749 h 3278816"/>
                <a:gd name="connsiteX131" fmla="*/ 4898452 w 5476560"/>
                <a:gd name="connsiteY131" fmla="*/ 1105101 h 3278816"/>
                <a:gd name="connsiteX132" fmla="*/ 4714487 w 5476560"/>
                <a:gd name="connsiteY132" fmla="*/ 1010264 h 3278816"/>
                <a:gd name="connsiteX133" fmla="*/ 4450376 w 5476560"/>
                <a:gd name="connsiteY133" fmla="*/ 928209 h 3278816"/>
                <a:gd name="connsiteX134" fmla="*/ 4158941 w 5476560"/>
                <a:gd name="connsiteY134" fmla="*/ 742201 h 3278816"/>
                <a:gd name="connsiteX135" fmla="*/ 4067872 w 5476560"/>
                <a:gd name="connsiteY135" fmla="*/ 477780 h 3278816"/>
                <a:gd name="connsiteX136" fmla="*/ 4117050 w 5476560"/>
                <a:gd name="connsiteY136" fmla="*/ 275362 h 3278816"/>
                <a:gd name="connsiteX137" fmla="*/ 4248202 w 5476560"/>
                <a:gd name="connsiteY137" fmla="*/ 125827 h 3278816"/>
                <a:gd name="connsiteX138" fmla="*/ 4437627 w 5476560"/>
                <a:gd name="connsiteY138" fmla="*/ 31001 h 3278816"/>
                <a:gd name="connsiteX139" fmla="*/ 4667126 w 5476560"/>
                <a:gd name="connsiteY139" fmla="*/ 0 h 3278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5476560" h="3278816">
                  <a:moveTo>
                    <a:pt x="40143" y="2153035"/>
                  </a:moveTo>
                  <a:cubicBezTo>
                    <a:pt x="53519" y="2151384"/>
                    <a:pt x="69343" y="2154577"/>
                    <a:pt x="86191" y="2164609"/>
                  </a:cubicBezTo>
                  <a:cubicBezTo>
                    <a:pt x="858488" y="2613205"/>
                    <a:pt x="1811101" y="2884917"/>
                    <a:pt x="2796504" y="2884917"/>
                  </a:cubicBezTo>
                  <a:cubicBezTo>
                    <a:pt x="3461339" y="2884917"/>
                    <a:pt x="4191735" y="2746326"/>
                    <a:pt x="4863849" y="2461843"/>
                  </a:cubicBezTo>
                  <a:cubicBezTo>
                    <a:pt x="4964032" y="2416252"/>
                    <a:pt x="5049640" y="2527494"/>
                    <a:pt x="4951274" y="2600435"/>
                  </a:cubicBezTo>
                  <a:cubicBezTo>
                    <a:pt x="4352020" y="3043569"/>
                    <a:pt x="3481366" y="3278816"/>
                    <a:pt x="2732750" y="3278816"/>
                  </a:cubicBezTo>
                  <a:cubicBezTo>
                    <a:pt x="1683603" y="3278816"/>
                    <a:pt x="738269" y="2890389"/>
                    <a:pt x="24262" y="2244839"/>
                  </a:cubicBezTo>
                  <a:cubicBezTo>
                    <a:pt x="-18087" y="2206542"/>
                    <a:pt x="14" y="2157988"/>
                    <a:pt x="40143" y="2153035"/>
                  </a:cubicBezTo>
                  <a:close/>
                  <a:moveTo>
                    <a:pt x="5074223" y="2044244"/>
                  </a:moveTo>
                  <a:cubicBezTo>
                    <a:pt x="5265931" y="2041510"/>
                    <a:pt x="5423030" y="2078893"/>
                    <a:pt x="5455815" y="2119008"/>
                  </a:cubicBezTo>
                  <a:cubicBezTo>
                    <a:pt x="5521387" y="2201075"/>
                    <a:pt x="5437605" y="2764568"/>
                    <a:pt x="5117029" y="3034462"/>
                  </a:cubicBezTo>
                  <a:cubicBezTo>
                    <a:pt x="5067850" y="3076400"/>
                    <a:pt x="5020489" y="3054522"/>
                    <a:pt x="5042343" y="2999815"/>
                  </a:cubicBezTo>
                  <a:cubicBezTo>
                    <a:pt x="5115202" y="2819276"/>
                    <a:pt x="5277312" y="2412607"/>
                    <a:pt x="5200809" y="2315962"/>
                  </a:cubicBezTo>
                  <a:cubicBezTo>
                    <a:pt x="5124316" y="2217490"/>
                    <a:pt x="4694451" y="2268553"/>
                    <a:pt x="4499564" y="2292248"/>
                  </a:cubicBezTo>
                  <a:cubicBezTo>
                    <a:pt x="4441271" y="2299556"/>
                    <a:pt x="4432166" y="2248493"/>
                    <a:pt x="4484979" y="2210191"/>
                  </a:cubicBezTo>
                  <a:cubicBezTo>
                    <a:pt x="4656199" y="2089832"/>
                    <a:pt x="4882516" y="2046979"/>
                    <a:pt x="5074223" y="2044244"/>
                  </a:cubicBezTo>
                  <a:close/>
                  <a:moveTo>
                    <a:pt x="905839" y="924563"/>
                  </a:moveTo>
                  <a:cubicBezTo>
                    <a:pt x="783804" y="924563"/>
                    <a:pt x="694553" y="948266"/>
                    <a:pt x="634445" y="997502"/>
                  </a:cubicBezTo>
                  <a:cubicBezTo>
                    <a:pt x="574338" y="1046739"/>
                    <a:pt x="545193" y="1116035"/>
                    <a:pt x="545193" y="1207217"/>
                  </a:cubicBezTo>
                  <a:cubicBezTo>
                    <a:pt x="545193" y="1292928"/>
                    <a:pt x="567052" y="1356743"/>
                    <a:pt x="612587" y="1400517"/>
                  </a:cubicBezTo>
                  <a:cubicBezTo>
                    <a:pt x="656302" y="1446108"/>
                    <a:pt x="720053" y="1467995"/>
                    <a:pt x="803840" y="1467995"/>
                  </a:cubicBezTo>
                  <a:cubicBezTo>
                    <a:pt x="863947" y="1467995"/>
                    <a:pt x="925882" y="1457042"/>
                    <a:pt x="991453" y="1435165"/>
                  </a:cubicBezTo>
                  <a:cubicBezTo>
                    <a:pt x="1057024" y="1413287"/>
                    <a:pt x="1115307" y="1373158"/>
                    <a:pt x="1164485" y="1318451"/>
                  </a:cubicBezTo>
                  <a:cubicBezTo>
                    <a:pt x="1193627" y="1283803"/>
                    <a:pt x="1215491" y="1245510"/>
                    <a:pt x="1226413" y="1201746"/>
                  </a:cubicBezTo>
                  <a:cubicBezTo>
                    <a:pt x="1237344" y="1157981"/>
                    <a:pt x="1244632" y="1105101"/>
                    <a:pt x="1244632" y="1043094"/>
                  </a:cubicBezTo>
                  <a:lnTo>
                    <a:pt x="1244632" y="966509"/>
                  </a:lnTo>
                  <a:cubicBezTo>
                    <a:pt x="1191810" y="953738"/>
                    <a:pt x="1135334" y="942795"/>
                    <a:pt x="1077061" y="935505"/>
                  </a:cubicBezTo>
                  <a:cubicBezTo>
                    <a:pt x="1018768" y="928209"/>
                    <a:pt x="962302" y="924563"/>
                    <a:pt x="905839" y="924563"/>
                  </a:cubicBezTo>
                  <a:close/>
                  <a:moveTo>
                    <a:pt x="1758269" y="47413"/>
                  </a:moveTo>
                  <a:lnTo>
                    <a:pt x="1936782" y="47413"/>
                  </a:lnTo>
                  <a:cubicBezTo>
                    <a:pt x="1971385" y="47413"/>
                    <a:pt x="1995066" y="52884"/>
                    <a:pt x="2007824" y="65649"/>
                  </a:cubicBezTo>
                  <a:cubicBezTo>
                    <a:pt x="2022390" y="76591"/>
                    <a:pt x="2033322" y="102121"/>
                    <a:pt x="2044244" y="136769"/>
                  </a:cubicBezTo>
                  <a:lnTo>
                    <a:pt x="2350246" y="1343992"/>
                  </a:lnTo>
                  <a:lnTo>
                    <a:pt x="2634393" y="136769"/>
                  </a:lnTo>
                  <a:cubicBezTo>
                    <a:pt x="2643498" y="100297"/>
                    <a:pt x="2654430" y="76591"/>
                    <a:pt x="2669006" y="65649"/>
                  </a:cubicBezTo>
                  <a:cubicBezTo>
                    <a:pt x="2683572" y="54708"/>
                    <a:pt x="2709070" y="47413"/>
                    <a:pt x="2741865" y="47413"/>
                  </a:cubicBezTo>
                  <a:lnTo>
                    <a:pt x="2887573" y="47413"/>
                  </a:lnTo>
                  <a:cubicBezTo>
                    <a:pt x="2922185" y="47413"/>
                    <a:pt x="2945866" y="52884"/>
                    <a:pt x="2960432" y="65649"/>
                  </a:cubicBezTo>
                  <a:cubicBezTo>
                    <a:pt x="2975007" y="76591"/>
                    <a:pt x="2987756" y="102121"/>
                    <a:pt x="2995044" y="136769"/>
                  </a:cubicBezTo>
                  <a:lnTo>
                    <a:pt x="3282826" y="1358580"/>
                  </a:lnTo>
                  <a:lnTo>
                    <a:pt x="3597942" y="136769"/>
                  </a:lnTo>
                  <a:cubicBezTo>
                    <a:pt x="3608864" y="100297"/>
                    <a:pt x="3621623" y="76591"/>
                    <a:pt x="3634372" y="65649"/>
                  </a:cubicBezTo>
                  <a:cubicBezTo>
                    <a:pt x="3648938" y="54708"/>
                    <a:pt x="3672618" y="47413"/>
                    <a:pt x="3705404" y="47413"/>
                  </a:cubicBezTo>
                  <a:lnTo>
                    <a:pt x="3874802" y="47413"/>
                  </a:lnTo>
                  <a:cubicBezTo>
                    <a:pt x="3903934" y="47413"/>
                    <a:pt x="3920337" y="62002"/>
                    <a:pt x="3920337" y="93003"/>
                  </a:cubicBezTo>
                  <a:cubicBezTo>
                    <a:pt x="3920337" y="102121"/>
                    <a:pt x="3918520" y="111239"/>
                    <a:pt x="3916693" y="122180"/>
                  </a:cubicBezTo>
                  <a:cubicBezTo>
                    <a:pt x="3914876" y="133122"/>
                    <a:pt x="3911232" y="147711"/>
                    <a:pt x="3903934" y="167770"/>
                  </a:cubicBezTo>
                  <a:lnTo>
                    <a:pt x="3464973" y="1577401"/>
                  </a:lnTo>
                  <a:cubicBezTo>
                    <a:pt x="3454042" y="1613877"/>
                    <a:pt x="3441293" y="1637581"/>
                    <a:pt x="3426727" y="1648524"/>
                  </a:cubicBezTo>
                  <a:cubicBezTo>
                    <a:pt x="3412151" y="1659468"/>
                    <a:pt x="3388471" y="1666767"/>
                    <a:pt x="3357512" y="1666767"/>
                  </a:cubicBezTo>
                  <a:lnTo>
                    <a:pt x="3200862" y="1666767"/>
                  </a:lnTo>
                  <a:cubicBezTo>
                    <a:pt x="3166250" y="1666767"/>
                    <a:pt x="3142569" y="1661285"/>
                    <a:pt x="3128003" y="1648524"/>
                  </a:cubicBezTo>
                  <a:cubicBezTo>
                    <a:pt x="3113437" y="1635763"/>
                    <a:pt x="3100679" y="1612049"/>
                    <a:pt x="3093401" y="1575584"/>
                  </a:cubicBezTo>
                  <a:lnTo>
                    <a:pt x="2811079" y="399366"/>
                  </a:lnTo>
                  <a:lnTo>
                    <a:pt x="2530576" y="1573757"/>
                  </a:lnTo>
                  <a:cubicBezTo>
                    <a:pt x="2521461" y="1610232"/>
                    <a:pt x="2510539" y="1633936"/>
                    <a:pt x="2495963" y="1646697"/>
                  </a:cubicBezTo>
                  <a:cubicBezTo>
                    <a:pt x="2481388" y="1659468"/>
                    <a:pt x="2455890" y="1664930"/>
                    <a:pt x="2423114" y="1664930"/>
                  </a:cubicBezTo>
                  <a:lnTo>
                    <a:pt x="2266455" y="1664930"/>
                  </a:lnTo>
                  <a:cubicBezTo>
                    <a:pt x="2233679" y="1664930"/>
                    <a:pt x="2211825" y="1659468"/>
                    <a:pt x="2197240" y="1646697"/>
                  </a:cubicBezTo>
                  <a:cubicBezTo>
                    <a:pt x="2182674" y="1635763"/>
                    <a:pt x="2169925" y="1610232"/>
                    <a:pt x="2158993" y="1575584"/>
                  </a:cubicBezTo>
                  <a:lnTo>
                    <a:pt x="1730964" y="165947"/>
                  </a:lnTo>
                  <a:cubicBezTo>
                    <a:pt x="1720023" y="129474"/>
                    <a:pt x="1714562" y="105769"/>
                    <a:pt x="1714562" y="93003"/>
                  </a:cubicBezTo>
                  <a:cubicBezTo>
                    <a:pt x="1714562" y="63826"/>
                    <a:pt x="1729137" y="47413"/>
                    <a:pt x="1758269" y="47413"/>
                  </a:cubicBezTo>
                  <a:close/>
                  <a:moveTo>
                    <a:pt x="911307" y="3647"/>
                  </a:moveTo>
                  <a:cubicBezTo>
                    <a:pt x="1128056" y="3647"/>
                    <a:pt x="1286523" y="52884"/>
                    <a:pt x="1388523" y="151358"/>
                  </a:cubicBezTo>
                  <a:cubicBezTo>
                    <a:pt x="1488707" y="249832"/>
                    <a:pt x="1539702" y="399366"/>
                    <a:pt x="1539702" y="599962"/>
                  </a:cubicBezTo>
                  <a:lnTo>
                    <a:pt x="1539702" y="1190812"/>
                  </a:lnTo>
                  <a:lnTo>
                    <a:pt x="1543346" y="1190812"/>
                  </a:lnTo>
                  <a:cubicBezTo>
                    <a:pt x="1543346" y="1258281"/>
                    <a:pt x="1550624" y="1312988"/>
                    <a:pt x="1563383" y="1353098"/>
                  </a:cubicBezTo>
                  <a:cubicBezTo>
                    <a:pt x="1577949" y="1393228"/>
                    <a:pt x="1596168" y="1436992"/>
                    <a:pt x="1621666" y="1484401"/>
                  </a:cubicBezTo>
                  <a:cubicBezTo>
                    <a:pt x="1630781" y="1498989"/>
                    <a:pt x="1634425" y="1513587"/>
                    <a:pt x="1634425" y="1526338"/>
                  </a:cubicBezTo>
                  <a:cubicBezTo>
                    <a:pt x="1634425" y="1544581"/>
                    <a:pt x="1623493" y="1562813"/>
                    <a:pt x="1599812" y="1581056"/>
                  </a:cubicBezTo>
                  <a:lnTo>
                    <a:pt x="1485053" y="1657641"/>
                  </a:lnTo>
                  <a:cubicBezTo>
                    <a:pt x="1468670" y="1668584"/>
                    <a:pt x="1452277" y="1674056"/>
                    <a:pt x="1437702" y="1674056"/>
                  </a:cubicBezTo>
                  <a:cubicBezTo>
                    <a:pt x="1419492" y="1674056"/>
                    <a:pt x="1401272" y="1664930"/>
                    <a:pt x="1383062" y="1648524"/>
                  </a:cubicBezTo>
                  <a:cubicBezTo>
                    <a:pt x="1357564" y="1621175"/>
                    <a:pt x="1335701" y="1591990"/>
                    <a:pt x="1317491" y="1562813"/>
                  </a:cubicBezTo>
                  <a:cubicBezTo>
                    <a:pt x="1299272" y="1531820"/>
                    <a:pt x="1281062" y="1497172"/>
                    <a:pt x="1261025" y="1455225"/>
                  </a:cubicBezTo>
                  <a:cubicBezTo>
                    <a:pt x="1118951" y="1622993"/>
                    <a:pt x="940448" y="1706877"/>
                    <a:pt x="725517" y="1706877"/>
                  </a:cubicBezTo>
                  <a:cubicBezTo>
                    <a:pt x="572516" y="1706877"/>
                    <a:pt x="450479" y="1663113"/>
                    <a:pt x="361228" y="1575584"/>
                  </a:cubicBezTo>
                  <a:cubicBezTo>
                    <a:pt x="271977" y="1488046"/>
                    <a:pt x="226441" y="1371341"/>
                    <a:pt x="226441" y="1225460"/>
                  </a:cubicBezTo>
                  <a:cubicBezTo>
                    <a:pt x="226441" y="1070453"/>
                    <a:pt x="281084" y="944612"/>
                    <a:pt x="392193" y="849792"/>
                  </a:cubicBezTo>
                  <a:cubicBezTo>
                    <a:pt x="503301" y="754966"/>
                    <a:pt x="650839" y="707552"/>
                    <a:pt x="838450" y="707552"/>
                  </a:cubicBezTo>
                  <a:cubicBezTo>
                    <a:pt x="900380" y="707552"/>
                    <a:pt x="964128" y="713024"/>
                    <a:pt x="1031517" y="722142"/>
                  </a:cubicBezTo>
                  <a:cubicBezTo>
                    <a:pt x="1098914" y="731259"/>
                    <a:pt x="1168129" y="745848"/>
                    <a:pt x="1240988" y="762260"/>
                  </a:cubicBezTo>
                  <a:lnTo>
                    <a:pt x="1240988" y="629139"/>
                  </a:lnTo>
                  <a:cubicBezTo>
                    <a:pt x="1240988" y="490546"/>
                    <a:pt x="1211847" y="393895"/>
                    <a:pt x="1155381" y="337364"/>
                  </a:cubicBezTo>
                  <a:cubicBezTo>
                    <a:pt x="1097088" y="280833"/>
                    <a:pt x="998731" y="253479"/>
                    <a:pt x="858479" y="253479"/>
                  </a:cubicBezTo>
                  <a:cubicBezTo>
                    <a:pt x="794732" y="253479"/>
                    <a:pt x="729161" y="260773"/>
                    <a:pt x="661767" y="277186"/>
                  </a:cubicBezTo>
                  <a:cubicBezTo>
                    <a:pt x="594373" y="293598"/>
                    <a:pt x="528801" y="313658"/>
                    <a:pt x="465051" y="339187"/>
                  </a:cubicBezTo>
                  <a:cubicBezTo>
                    <a:pt x="435908" y="351953"/>
                    <a:pt x="414049" y="359247"/>
                    <a:pt x="401300" y="362895"/>
                  </a:cubicBezTo>
                  <a:cubicBezTo>
                    <a:pt x="388550" y="366541"/>
                    <a:pt x="379442" y="368365"/>
                    <a:pt x="372156" y="368365"/>
                  </a:cubicBezTo>
                  <a:cubicBezTo>
                    <a:pt x="346656" y="368365"/>
                    <a:pt x="333906" y="350129"/>
                    <a:pt x="333906" y="311833"/>
                  </a:cubicBezTo>
                  <a:lnTo>
                    <a:pt x="333906" y="222478"/>
                  </a:lnTo>
                  <a:cubicBezTo>
                    <a:pt x="333906" y="193301"/>
                    <a:pt x="337548" y="171417"/>
                    <a:pt x="346656" y="158653"/>
                  </a:cubicBezTo>
                  <a:cubicBezTo>
                    <a:pt x="355763" y="145887"/>
                    <a:pt x="372156" y="133122"/>
                    <a:pt x="397657" y="120357"/>
                  </a:cubicBezTo>
                  <a:cubicBezTo>
                    <a:pt x="461408" y="87532"/>
                    <a:pt x="537909" y="60178"/>
                    <a:pt x="627159" y="38295"/>
                  </a:cubicBezTo>
                  <a:cubicBezTo>
                    <a:pt x="716410" y="14589"/>
                    <a:pt x="811126" y="3647"/>
                    <a:pt x="911307" y="3647"/>
                  </a:cubicBezTo>
                  <a:close/>
                  <a:moveTo>
                    <a:pt x="4667126" y="0"/>
                  </a:moveTo>
                  <a:cubicBezTo>
                    <a:pt x="4707200" y="0"/>
                    <a:pt x="4749100" y="1824"/>
                    <a:pt x="4789164" y="7294"/>
                  </a:cubicBezTo>
                  <a:cubicBezTo>
                    <a:pt x="4831054" y="12765"/>
                    <a:pt x="4869310" y="20059"/>
                    <a:pt x="4907557" y="27354"/>
                  </a:cubicBezTo>
                  <a:cubicBezTo>
                    <a:pt x="4943986" y="36472"/>
                    <a:pt x="4978598" y="45590"/>
                    <a:pt x="5011384" y="56531"/>
                  </a:cubicBezTo>
                  <a:cubicBezTo>
                    <a:pt x="5044170" y="67473"/>
                    <a:pt x="5069667" y="78415"/>
                    <a:pt x="5087877" y="89356"/>
                  </a:cubicBezTo>
                  <a:cubicBezTo>
                    <a:pt x="5113384" y="103945"/>
                    <a:pt x="5131594" y="118533"/>
                    <a:pt x="5142527" y="134946"/>
                  </a:cubicBezTo>
                  <a:cubicBezTo>
                    <a:pt x="5153448" y="149534"/>
                    <a:pt x="5158919" y="169594"/>
                    <a:pt x="5158919" y="195124"/>
                  </a:cubicBezTo>
                  <a:lnTo>
                    <a:pt x="5158919" y="280833"/>
                  </a:lnTo>
                  <a:cubicBezTo>
                    <a:pt x="5158919" y="319128"/>
                    <a:pt x="5144353" y="339187"/>
                    <a:pt x="5117029" y="339187"/>
                  </a:cubicBezTo>
                  <a:cubicBezTo>
                    <a:pt x="5102463" y="339187"/>
                    <a:pt x="5078782" y="331893"/>
                    <a:pt x="5047814" y="317304"/>
                  </a:cubicBezTo>
                  <a:cubicBezTo>
                    <a:pt x="4943986" y="269891"/>
                    <a:pt x="4827410" y="246185"/>
                    <a:pt x="4698095" y="246185"/>
                  </a:cubicBezTo>
                  <a:cubicBezTo>
                    <a:pt x="4594277" y="246185"/>
                    <a:pt x="4512303" y="262596"/>
                    <a:pt x="4455847" y="297245"/>
                  </a:cubicBezTo>
                  <a:cubicBezTo>
                    <a:pt x="4399381" y="331893"/>
                    <a:pt x="4370230" y="384778"/>
                    <a:pt x="4370230" y="459545"/>
                  </a:cubicBezTo>
                  <a:cubicBezTo>
                    <a:pt x="4370230" y="510605"/>
                    <a:pt x="4388449" y="554371"/>
                    <a:pt x="4424879" y="589019"/>
                  </a:cubicBezTo>
                  <a:cubicBezTo>
                    <a:pt x="4461298" y="623667"/>
                    <a:pt x="4528696" y="658316"/>
                    <a:pt x="4625236" y="689317"/>
                  </a:cubicBezTo>
                  <a:lnTo>
                    <a:pt x="4883886" y="771379"/>
                  </a:lnTo>
                  <a:cubicBezTo>
                    <a:pt x="5015018" y="813321"/>
                    <a:pt x="5109741" y="871673"/>
                    <a:pt x="5166207" y="946439"/>
                  </a:cubicBezTo>
                  <a:cubicBezTo>
                    <a:pt x="5222663" y="1021216"/>
                    <a:pt x="5249988" y="1106918"/>
                    <a:pt x="5249988" y="1201746"/>
                  </a:cubicBezTo>
                  <a:cubicBezTo>
                    <a:pt x="5249988" y="1280158"/>
                    <a:pt x="5233605" y="1351281"/>
                    <a:pt x="5202636" y="1413287"/>
                  </a:cubicBezTo>
                  <a:cubicBezTo>
                    <a:pt x="5169850" y="1475285"/>
                    <a:pt x="5126134" y="1529992"/>
                    <a:pt x="5069667" y="1573757"/>
                  </a:cubicBezTo>
                  <a:cubicBezTo>
                    <a:pt x="5013201" y="1619348"/>
                    <a:pt x="4945804" y="1652179"/>
                    <a:pt x="4867493" y="1675883"/>
                  </a:cubicBezTo>
                  <a:cubicBezTo>
                    <a:pt x="4785520" y="1701415"/>
                    <a:pt x="4699912" y="1714176"/>
                    <a:pt x="4607026" y="1714176"/>
                  </a:cubicBezTo>
                  <a:cubicBezTo>
                    <a:pt x="4512303" y="1714176"/>
                    <a:pt x="4417591" y="1703232"/>
                    <a:pt x="4326512" y="1681345"/>
                  </a:cubicBezTo>
                  <a:cubicBezTo>
                    <a:pt x="4235443" y="1659468"/>
                    <a:pt x="4164411" y="1635763"/>
                    <a:pt x="4117050" y="1608405"/>
                  </a:cubicBezTo>
                  <a:cubicBezTo>
                    <a:pt x="4087908" y="1591990"/>
                    <a:pt x="4067872" y="1573757"/>
                    <a:pt x="4060593" y="1557342"/>
                  </a:cubicBezTo>
                  <a:cubicBezTo>
                    <a:pt x="4053306" y="1540936"/>
                    <a:pt x="4049662" y="1522694"/>
                    <a:pt x="4049662" y="1506288"/>
                  </a:cubicBezTo>
                  <a:lnTo>
                    <a:pt x="4049662" y="1413287"/>
                  </a:lnTo>
                  <a:cubicBezTo>
                    <a:pt x="4049662" y="1374985"/>
                    <a:pt x="4064228" y="1356743"/>
                    <a:pt x="4091552" y="1356743"/>
                  </a:cubicBezTo>
                  <a:cubicBezTo>
                    <a:pt x="4102484" y="1356743"/>
                    <a:pt x="4113406" y="1358580"/>
                    <a:pt x="4124338" y="1362224"/>
                  </a:cubicBezTo>
                  <a:cubicBezTo>
                    <a:pt x="4135260" y="1365869"/>
                    <a:pt x="4151662" y="1373158"/>
                    <a:pt x="4169872" y="1380457"/>
                  </a:cubicBezTo>
                  <a:cubicBezTo>
                    <a:pt x="4231799" y="1407806"/>
                    <a:pt x="4299197" y="1429693"/>
                    <a:pt x="4370230" y="1444281"/>
                  </a:cubicBezTo>
                  <a:cubicBezTo>
                    <a:pt x="4443089" y="1458869"/>
                    <a:pt x="4514130" y="1466168"/>
                    <a:pt x="4586989" y="1466168"/>
                  </a:cubicBezTo>
                  <a:cubicBezTo>
                    <a:pt x="4701739" y="1466168"/>
                    <a:pt x="4790990" y="1446108"/>
                    <a:pt x="4852918" y="1405989"/>
                  </a:cubicBezTo>
                  <a:cubicBezTo>
                    <a:pt x="4914854" y="1365869"/>
                    <a:pt x="4947630" y="1307517"/>
                    <a:pt x="4947630" y="1232749"/>
                  </a:cubicBezTo>
                  <a:cubicBezTo>
                    <a:pt x="4947630" y="1181686"/>
                    <a:pt x="4931238" y="1139748"/>
                    <a:pt x="4898452" y="1105101"/>
                  </a:cubicBezTo>
                  <a:cubicBezTo>
                    <a:pt x="4865666" y="1070453"/>
                    <a:pt x="4803730" y="1039449"/>
                    <a:pt x="4714487" y="1010264"/>
                  </a:cubicBezTo>
                  <a:lnTo>
                    <a:pt x="4450376" y="928209"/>
                  </a:lnTo>
                  <a:cubicBezTo>
                    <a:pt x="4317417" y="886268"/>
                    <a:pt x="4219051" y="824263"/>
                    <a:pt x="4158941" y="742201"/>
                  </a:cubicBezTo>
                  <a:cubicBezTo>
                    <a:pt x="4098840" y="661963"/>
                    <a:pt x="4067872" y="572608"/>
                    <a:pt x="4067872" y="477780"/>
                  </a:cubicBezTo>
                  <a:cubicBezTo>
                    <a:pt x="4067872" y="401189"/>
                    <a:pt x="4084265" y="333717"/>
                    <a:pt x="4117050" y="275362"/>
                  </a:cubicBezTo>
                  <a:cubicBezTo>
                    <a:pt x="4149836" y="217008"/>
                    <a:pt x="4193553" y="165947"/>
                    <a:pt x="4248202" y="125827"/>
                  </a:cubicBezTo>
                  <a:cubicBezTo>
                    <a:pt x="4302841" y="83885"/>
                    <a:pt x="4364768" y="52884"/>
                    <a:pt x="4437627" y="31001"/>
                  </a:cubicBezTo>
                  <a:cubicBezTo>
                    <a:pt x="4510486" y="9118"/>
                    <a:pt x="4586989" y="0"/>
                    <a:pt x="4667126" y="0"/>
                  </a:cubicBezTo>
                  <a:close/>
                </a:path>
              </a:pathLst>
            </a:custGeom>
            <a:solidFill>
              <a:schemeClr val="accent3"/>
            </a:solidFill>
            <a:ln w="95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C4E1250-FC82-83B1-6868-B0753C7C3DF2}"/>
              </a:ext>
            </a:extLst>
          </p:cNvPr>
          <p:cNvGrpSpPr>
            <a:grpSpLocks noChangeAspect="1"/>
          </p:cNvGrpSpPr>
          <p:nvPr/>
        </p:nvGrpSpPr>
        <p:grpSpPr>
          <a:xfrm>
            <a:off x="9516263" y="5245318"/>
            <a:ext cx="937594" cy="533818"/>
            <a:chOff x="9522833" y="5754133"/>
            <a:chExt cx="879945" cy="500996"/>
          </a:xfrm>
        </p:grpSpPr>
        <p:sp>
          <p:nvSpPr>
            <p:cNvPr id="39" name="Graphic 30" descr="Cloud with solid fill">
              <a:extLst>
                <a:ext uri="{FF2B5EF4-FFF2-40B4-BE49-F238E27FC236}">
                  <a16:creationId xmlns:a16="http://schemas.microsoft.com/office/drawing/2014/main" id="{BEF5BBE5-60F2-3FD2-D892-15331323BED1}"/>
                </a:ext>
              </a:extLst>
            </p:cNvPr>
            <p:cNvSpPr/>
            <p:nvPr/>
          </p:nvSpPr>
          <p:spPr>
            <a:xfrm>
              <a:off x="9522833" y="5754133"/>
              <a:ext cx="879945" cy="500996"/>
            </a:xfrm>
            <a:custGeom>
              <a:avLst/>
              <a:gdLst>
                <a:gd name="connsiteX0" fmla="*/ 689427 w 802774"/>
                <a:gd name="connsiteY0" fmla="*/ 227507 h 457059"/>
                <a:gd name="connsiteX1" fmla="*/ 679902 w 802774"/>
                <a:gd name="connsiteY1" fmla="*/ 227507 h 457059"/>
                <a:gd name="connsiteX2" fmla="*/ 679902 w 802774"/>
                <a:gd name="connsiteY2" fmla="*/ 227507 h 457059"/>
                <a:gd name="connsiteX3" fmla="*/ 619895 w 802774"/>
                <a:gd name="connsiteY3" fmla="*/ 111302 h 457059"/>
                <a:gd name="connsiteX4" fmla="*/ 489403 w 802774"/>
                <a:gd name="connsiteY4" fmla="*/ 93204 h 457059"/>
                <a:gd name="connsiteX5" fmla="*/ 296998 w 802774"/>
                <a:gd name="connsiteY5" fmla="*/ 4622 h 457059"/>
                <a:gd name="connsiteX6" fmla="*/ 165552 w 802774"/>
                <a:gd name="connsiteY6" fmla="*/ 170357 h 457059"/>
                <a:gd name="connsiteX7" fmla="*/ 165552 w 802774"/>
                <a:gd name="connsiteY7" fmla="*/ 172262 h 457059"/>
                <a:gd name="connsiteX8" fmla="*/ 28392 w 802774"/>
                <a:gd name="connsiteY8" fmla="*/ 227507 h 457059"/>
                <a:gd name="connsiteX9" fmla="*/ 13152 w 802774"/>
                <a:gd name="connsiteY9" fmla="*/ 374192 h 457059"/>
                <a:gd name="connsiteX10" fmla="*/ 136025 w 802774"/>
                <a:gd name="connsiteY10" fmla="*/ 456107 h 457059"/>
                <a:gd name="connsiteX11" fmla="*/ 136025 w 802774"/>
                <a:gd name="connsiteY11" fmla="*/ 457059 h 457059"/>
                <a:gd name="connsiteX12" fmla="*/ 688475 w 802774"/>
                <a:gd name="connsiteY12" fmla="*/ 457059 h 457059"/>
                <a:gd name="connsiteX13" fmla="*/ 802775 w 802774"/>
                <a:gd name="connsiteY13" fmla="*/ 342759 h 457059"/>
                <a:gd name="connsiteX14" fmla="*/ 689427 w 802774"/>
                <a:gd name="connsiteY14" fmla="*/ 227507 h 45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02774" h="457059">
                  <a:moveTo>
                    <a:pt x="689427" y="227507"/>
                  </a:moveTo>
                  <a:cubicBezTo>
                    <a:pt x="686570" y="227507"/>
                    <a:pt x="682760" y="227507"/>
                    <a:pt x="679902" y="227507"/>
                  </a:cubicBezTo>
                  <a:cubicBezTo>
                    <a:pt x="679902" y="227507"/>
                    <a:pt x="679902" y="227507"/>
                    <a:pt x="679902" y="227507"/>
                  </a:cubicBezTo>
                  <a:cubicBezTo>
                    <a:pt x="679902" y="180834"/>
                    <a:pt x="657043" y="137972"/>
                    <a:pt x="619895" y="111302"/>
                  </a:cubicBezTo>
                  <a:cubicBezTo>
                    <a:pt x="581795" y="84632"/>
                    <a:pt x="533218" y="77964"/>
                    <a:pt x="489403" y="93204"/>
                  </a:cubicBezTo>
                  <a:cubicBezTo>
                    <a:pt x="453208" y="22719"/>
                    <a:pt x="373198" y="-13476"/>
                    <a:pt x="296998" y="4622"/>
                  </a:cubicBezTo>
                  <a:cubicBezTo>
                    <a:pt x="220797" y="22719"/>
                    <a:pt x="165552" y="91299"/>
                    <a:pt x="165552" y="170357"/>
                  </a:cubicBezTo>
                  <a:cubicBezTo>
                    <a:pt x="165552" y="170357"/>
                    <a:pt x="165552" y="171309"/>
                    <a:pt x="165552" y="172262"/>
                  </a:cubicBezTo>
                  <a:cubicBezTo>
                    <a:pt x="113165" y="163689"/>
                    <a:pt x="60777" y="185597"/>
                    <a:pt x="28392" y="227507"/>
                  </a:cubicBezTo>
                  <a:cubicBezTo>
                    <a:pt x="-3040" y="270369"/>
                    <a:pt x="-8755" y="326567"/>
                    <a:pt x="13152" y="374192"/>
                  </a:cubicBezTo>
                  <a:cubicBezTo>
                    <a:pt x="36012" y="421817"/>
                    <a:pt x="83637" y="453249"/>
                    <a:pt x="136025" y="456107"/>
                  </a:cubicBezTo>
                  <a:lnTo>
                    <a:pt x="136025" y="457059"/>
                  </a:lnTo>
                  <a:lnTo>
                    <a:pt x="688475" y="457059"/>
                  </a:lnTo>
                  <a:cubicBezTo>
                    <a:pt x="751340" y="457059"/>
                    <a:pt x="802775" y="405624"/>
                    <a:pt x="802775" y="342759"/>
                  </a:cubicBezTo>
                  <a:cubicBezTo>
                    <a:pt x="802775" y="279894"/>
                    <a:pt x="752293" y="227507"/>
                    <a:pt x="689427" y="227507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Lato" panose="020F0502020204030204"/>
                <a:ea typeface="+mn-ea"/>
                <a:cs typeface="+mn-cs"/>
              </a:endParaRPr>
            </a:p>
          </p:txBody>
        </p:sp>
        <p:sp>
          <p:nvSpPr>
            <p:cNvPr id="40" name="Graphic 86">
              <a:extLst>
                <a:ext uri="{FF2B5EF4-FFF2-40B4-BE49-F238E27FC236}">
                  <a16:creationId xmlns:a16="http://schemas.microsoft.com/office/drawing/2014/main" id="{EAFDCAFE-E2AC-7E1C-B75D-787B8917B2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72130" y="5958901"/>
              <a:ext cx="593805" cy="171160"/>
            </a:xfrm>
            <a:custGeom>
              <a:avLst/>
              <a:gdLst>
                <a:gd name="connsiteX0" fmla="*/ 1337409 w 7772409"/>
                <a:gd name="connsiteY0" fmla="*/ 2120698 h 2240340"/>
                <a:gd name="connsiteX1" fmla="*/ 2019110 w 7772409"/>
                <a:gd name="connsiteY1" fmla="*/ 1999977 h 2240340"/>
                <a:gd name="connsiteX2" fmla="*/ 2025521 w 7772409"/>
                <a:gd name="connsiteY2" fmla="*/ 1998617 h 2240340"/>
                <a:gd name="connsiteX3" fmla="*/ 1674867 w 7772409"/>
                <a:gd name="connsiteY3" fmla="*/ 1581309 h 2240340"/>
                <a:gd name="connsiteX4" fmla="*/ 1324213 w 7772409"/>
                <a:gd name="connsiteY4" fmla="*/ 1162034 h 2240340"/>
                <a:gd name="connsiteX5" fmla="*/ 1688325 w 7772409"/>
                <a:gd name="connsiteY5" fmla="*/ 158820 h 2240340"/>
                <a:gd name="connsiteX6" fmla="*/ 2285629 w 7772409"/>
                <a:gd name="connsiteY6" fmla="*/ 1190583 h 2240340"/>
                <a:gd name="connsiteX7" fmla="*/ 2886341 w 7772409"/>
                <a:gd name="connsiteY7" fmla="*/ 2232347 h 2240340"/>
                <a:gd name="connsiteX8" fmla="*/ 2890908 w 7772409"/>
                <a:gd name="connsiteY8" fmla="*/ 2240341 h 2240340"/>
                <a:gd name="connsiteX9" fmla="*/ 1776504 w 7772409"/>
                <a:gd name="connsiteY9" fmla="*/ 2240190 h 2240340"/>
                <a:gd name="connsiteX10" fmla="*/ 662106 w 7772409"/>
                <a:gd name="connsiteY10" fmla="*/ 2240047 h 2240340"/>
                <a:gd name="connsiteX11" fmla="*/ 1337409 w 7772409"/>
                <a:gd name="connsiteY11" fmla="*/ 2120698 h 2240340"/>
                <a:gd name="connsiteX12" fmla="*/ 5610999 w 7772409"/>
                <a:gd name="connsiteY12" fmla="*/ 2019775 h 2240340"/>
                <a:gd name="connsiteX13" fmla="*/ 5316584 w 7772409"/>
                <a:gd name="connsiteY13" fmla="*/ 1731351 h 2240340"/>
                <a:gd name="connsiteX14" fmla="*/ 5308864 w 7772409"/>
                <a:gd name="connsiteY14" fmla="*/ 1369580 h 2240340"/>
                <a:gd name="connsiteX15" fmla="*/ 5308190 w 7772409"/>
                <a:gd name="connsiteY15" fmla="*/ 1067235 h 2240340"/>
                <a:gd name="connsiteX16" fmla="*/ 5383271 w 7772409"/>
                <a:gd name="connsiteY16" fmla="*/ 1067235 h 2240340"/>
                <a:gd name="connsiteX17" fmla="*/ 5458352 w 7772409"/>
                <a:gd name="connsiteY17" fmla="*/ 1067235 h 2240340"/>
                <a:gd name="connsiteX18" fmla="*/ 5458921 w 7772409"/>
                <a:gd name="connsiteY18" fmla="*/ 1359684 h 2240340"/>
                <a:gd name="connsiteX19" fmla="*/ 5462290 w 7772409"/>
                <a:gd name="connsiteY19" fmla="*/ 1672703 h 2240340"/>
                <a:gd name="connsiteX20" fmla="*/ 5527525 w 7772409"/>
                <a:gd name="connsiteY20" fmla="*/ 1834882 h 2240340"/>
                <a:gd name="connsiteX21" fmla="*/ 5632661 w 7772409"/>
                <a:gd name="connsiteY21" fmla="*/ 1890007 h 2240340"/>
                <a:gd name="connsiteX22" fmla="*/ 5733493 w 7772409"/>
                <a:gd name="connsiteY22" fmla="*/ 1890027 h 2240340"/>
                <a:gd name="connsiteX23" fmla="*/ 5847750 w 7772409"/>
                <a:gd name="connsiteY23" fmla="*/ 1827948 h 2240340"/>
                <a:gd name="connsiteX24" fmla="*/ 5924748 w 7772409"/>
                <a:gd name="connsiteY24" fmla="*/ 1680239 h 2240340"/>
                <a:gd name="connsiteX25" fmla="*/ 5929203 w 7772409"/>
                <a:gd name="connsiteY25" fmla="*/ 1660389 h 2240340"/>
                <a:gd name="connsiteX26" fmla="*/ 5929668 w 7772409"/>
                <a:gd name="connsiteY26" fmla="*/ 1365456 h 2240340"/>
                <a:gd name="connsiteX27" fmla="*/ 5930184 w 7772409"/>
                <a:gd name="connsiteY27" fmla="*/ 1070535 h 2240340"/>
                <a:gd name="connsiteX28" fmla="*/ 6006822 w 7772409"/>
                <a:gd name="connsiteY28" fmla="*/ 1070535 h 2240340"/>
                <a:gd name="connsiteX29" fmla="*/ 6083460 w 7772409"/>
                <a:gd name="connsiteY29" fmla="*/ 1070535 h 2240340"/>
                <a:gd name="connsiteX30" fmla="*/ 6083460 w 7772409"/>
                <a:gd name="connsiteY30" fmla="*/ 1534165 h 2240340"/>
                <a:gd name="connsiteX31" fmla="*/ 6083460 w 7772409"/>
                <a:gd name="connsiteY31" fmla="*/ 1997794 h 2240340"/>
                <a:gd name="connsiteX32" fmla="*/ 6007601 w 7772409"/>
                <a:gd name="connsiteY32" fmla="*/ 1997794 h 2240340"/>
                <a:gd name="connsiteX33" fmla="*/ 5931742 w 7772409"/>
                <a:gd name="connsiteY33" fmla="*/ 1997794 h 2240340"/>
                <a:gd name="connsiteX34" fmla="*/ 5931742 w 7772409"/>
                <a:gd name="connsiteY34" fmla="*/ 1924237 h 2240340"/>
                <a:gd name="connsiteX35" fmla="*/ 5930027 w 7772409"/>
                <a:gd name="connsiteY35" fmla="*/ 1851249 h 2240340"/>
                <a:gd name="connsiteX36" fmla="*/ 5921378 w 7772409"/>
                <a:gd name="connsiteY36" fmla="*/ 1864497 h 2240340"/>
                <a:gd name="connsiteX37" fmla="*/ 5803962 w 7772409"/>
                <a:gd name="connsiteY37" fmla="*/ 1982101 h 2240340"/>
                <a:gd name="connsiteX38" fmla="*/ 5610999 w 7772409"/>
                <a:gd name="connsiteY38" fmla="*/ 2019775 h 2240340"/>
                <a:gd name="connsiteX39" fmla="*/ 7332815 w 7772409"/>
                <a:gd name="connsiteY39" fmla="*/ 2019023 h 2240340"/>
                <a:gd name="connsiteX40" fmla="*/ 7158328 w 7772409"/>
                <a:gd name="connsiteY40" fmla="*/ 1962022 h 2240340"/>
                <a:gd name="connsiteX41" fmla="*/ 6966635 w 7772409"/>
                <a:gd name="connsiteY41" fmla="*/ 1631513 h 2240340"/>
                <a:gd name="connsiteX42" fmla="*/ 6964738 w 7772409"/>
                <a:gd name="connsiteY42" fmla="*/ 1463026 h 2240340"/>
                <a:gd name="connsiteX43" fmla="*/ 7072295 w 7772409"/>
                <a:gd name="connsiteY43" fmla="*/ 1194276 h 2240340"/>
                <a:gd name="connsiteX44" fmla="*/ 7137262 w 7772409"/>
                <a:gd name="connsiteY44" fmla="*/ 1129301 h 2240340"/>
                <a:gd name="connsiteX45" fmla="*/ 7302916 w 7772409"/>
                <a:gd name="connsiteY45" fmla="*/ 1050156 h 2240340"/>
                <a:gd name="connsiteX46" fmla="*/ 7437363 w 7772409"/>
                <a:gd name="connsiteY46" fmla="*/ 1042313 h 2240340"/>
                <a:gd name="connsiteX47" fmla="*/ 7675638 w 7772409"/>
                <a:gd name="connsiteY47" fmla="*/ 1164766 h 2240340"/>
                <a:gd name="connsiteX48" fmla="*/ 7771812 w 7772409"/>
                <a:gd name="connsiteY48" fmla="*/ 1455791 h 2240340"/>
                <a:gd name="connsiteX49" fmla="*/ 7772138 w 7772409"/>
                <a:gd name="connsiteY49" fmla="*/ 1530040 h 2240340"/>
                <a:gd name="connsiteX50" fmla="*/ 7771288 w 7772409"/>
                <a:gd name="connsiteY50" fmla="*/ 1569636 h 2240340"/>
                <a:gd name="connsiteX51" fmla="*/ 7442727 w 7772409"/>
                <a:gd name="connsiteY51" fmla="*/ 1570054 h 2240340"/>
                <a:gd name="connsiteX52" fmla="*/ 7114102 w 7772409"/>
                <a:gd name="connsiteY52" fmla="*/ 1570472 h 2240340"/>
                <a:gd name="connsiteX53" fmla="*/ 7114102 w 7772409"/>
                <a:gd name="connsiteY53" fmla="*/ 1585139 h 2240340"/>
                <a:gd name="connsiteX54" fmla="*/ 7143739 w 7772409"/>
                <a:gd name="connsiteY54" fmla="*/ 1723946 h 2240340"/>
                <a:gd name="connsiteX55" fmla="*/ 7210602 w 7772409"/>
                <a:gd name="connsiteY55" fmla="*/ 1821738 h 2240340"/>
                <a:gd name="connsiteX56" fmla="*/ 7377172 w 7772409"/>
                <a:gd name="connsiteY56" fmla="*/ 1892210 h 2240340"/>
                <a:gd name="connsiteX57" fmla="*/ 7486038 w 7772409"/>
                <a:gd name="connsiteY57" fmla="*/ 1888027 h 2240340"/>
                <a:gd name="connsiteX58" fmla="*/ 7691209 w 7772409"/>
                <a:gd name="connsiteY58" fmla="*/ 1803326 h 2240340"/>
                <a:gd name="connsiteX59" fmla="*/ 7705733 w 7772409"/>
                <a:gd name="connsiteY59" fmla="*/ 1792705 h 2240340"/>
                <a:gd name="connsiteX60" fmla="*/ 7707761 w 7772409"/>
                <a:gd name="connsiteY60" fmla="*/ 1861177 h 2240340"/>
                <a:gd name="connsiteX61" fmla="*/ 7707696 w 7772409"/>
                <a:gd name="connsiteY61" fmla="*/ 1930969 h 2240340"/>
                <a:gd name="connsiteX62" fmla="*/ 7692190 w 7772409"/>
                <a:gd name="connsiteY62" fmla="*/ 1940584 h 2240340"/>
                <a:gd name="connsiteX63" fmla="*/ 7471972 w 7772409"/>
                <a:gd name="connsiteY63" fmla="*/ 2016945 h 2240340"/>
                <a:gd name="connsiteX64" fmla="*/ 7332815 w 7772409"/>
                <a:gd name="connsiteY64" fmla="*/ 2019023 h 2240340"/>
                <a:gd name="connsiteX65" fmla="*/ 7618784 w 7772409"/>
                <a:gd name="connsiteY65" fmla="*/ 1430392 h 2240340"/>
                <a:gd name="connsiteX66" fmla="*/ 7542630 w 7772409"/>
                <a:gd name="connsiteY66" fmla="*/ 1229689 h 2240340"/>
                <a:gd name="connsiteX67" fmla="*/ 7426633 w 7772409"/>
                <a:gd name="connsiteY67" fmla="*/ 1173394 h 2240340"/>
                <a:gd name="connsiteX68" fmla="*/ 7336544 w 7772409"/>
                <a:gd name="connsiteY68" fmla="*/ 1175949 h 2240340"/>
                <a:gd name="connsiteX69" fmla="*/ 7213743 w 7772409"/>
                <a:gd name="connsiteY69" fmla="*/ 1241297 h 2240340"/>
                <a:gd name="connsiteX70" fmla="*/ 7132355 w 7772409"/>
                <a:gd name="connsiteY70" fmla="*/ 1371547 h 2240340"/>
                <a:gd name="connsiteX71" fmla="*/ 7116653 w 7772409"/>
                <a:gd name="connsiteY71" fmla="*/ 1435575 h 2240340"/>
                <a:gd name="connsiteX72" fmla="*/ 7115606 w 7772409"/>
                <a:gd name="connsiteY72" fmla="*/ 1443411 h 2240340"/>
                <a:gd name="connsiteX73" fmla="*/ 7367228 w 7772409"/>
                <a:gd name="connsiteY73" fmla="*/ 1443411 h 2240340"/>
                <a:gd name="connsiteX74" fmla="*/ 7618784 w 7772409"/>
                <a:gd name="connsiteY74" fmla="*/ 1443411 h 2240340"/>
                <a:gd name="connsiteX75" fmla="*/ 7618784 w 7772409"/>
                <a:gd name="connsiteY75" fmla="*/ 1430392 h 2240340"/>
                <a:gd name="connsiteX76" fmla="*/ 3161633 w 7772409"/>
                <a:gd name="connsiteY76" fmla="*/ 1995735 h 2240340"/>
                <a:gd name="connsiteX77" fmla="*/ 3409591 w 7772409"/>
                <a:gd name="connsiteY77" fmla="*/ 1344011 h 2240340"/>
                <a:gd name="connsiteX78" fmla="*/ 3656842 w 7772409"/>
                <a:gd name="connsiteY78" fmla="*/ 694359 h 2240340"/>
                <a:gd name="connsiteX79" fmla="*/ 3736287 w 7772409"/>
                <a:gd name="connsiteY79" fmla="*/ 694352 h 2240340"/>
                <a:gd name="connsiteX80" fmla="*/ 3815725 w 7772409"/>
                <a:gd name="connsiteY80" fmla="*/ 694346 h 2240340"/>
                <a:gd name="connsiteX81" fmla="*/ 3822313 w 7772409"/>
                <a:gd name="connsiteY81" fmla="*/ 711261 h 2240340"/>
                <a:gd name="connsiteX82" fmla="*/ 4317300 w 7772409"/>
                <a:gd name="connsiteY82" fmla="*/ 1997029 h 2240340"/>
                <a:gd name="connsiteX83" fmla="*/ 4232779 w 7772409"/>
                <a:gd name="connsiteY83" fmla="*/ 1997781 h 2240340"/>
                <a:gd name="connsiteX84" fmla="*/ 4148270 w 7772409"/>
                <a:gd name="connsiteY84" fmla="*/ 1997768 h 2240340"/>
                <a:gd name="connsiteX85" fmla="*/ 4079830 w 7772409"/>
                <a:gd name="connsiteY85" fmla="*/ 1815464 h 2240340"/>
                <a:gd name="connsiteX86" fmla="*/ 4011396 w 7772409"/>
                <a:gd name="connsiteY86" fmla="*/ 1633160 h 2240340"/>
                <a:gd name="connsiteX87" fmla="*/ 3735836 w 7772409"/>
                <a:gd name="connsiteY87" fmla="*/ 1633160 h 2240340"/>
                <a:gd name="connsiteX88" fmla="*/ 3460275 w 7772409"/>
                <a:gd name="connsiteY88" fmla="*/ 1633153 h 2240340"/>
                <a:gd name="connsiteX89" fmla="*/ 3457887 w 7772409"/>
                <a:gd name="connsiteY89" fmla="*/ 1639336 h 2240340"/>
                <a:gd name="connsiteX90" fmla="*/ 3392908 w 7772409"/>
                <a:gd name="connsiteY90" fmla="*/ 1821627 h 2240340"/>
                <a:gd name="connsiteX91" fmla="*/ 3330323 w 7772409"/>
                <a:gd name="connsiteY91" fmla="*/ 1997735 h 2240340"/>
                <a:gd name="connsiteX92" fmla="*/ 3245631 w 7772409"/>
                <a:gd name="connsiteY92" fmla="*/ 1997761 h 2240340"/>
                <a:gd name="connsiteX93" fmla="*/ 3161633 w 7772409"/>
                <a:gd name="connsiteY93" fmla="*/ 1995728 h 2240340"/>
                <a:gd name="connsiteX94" fmla="*/ 3161633 w 7772409"/>
                <a:gd name="connsiteY94" fmla="*/ 1995735 h 2240340"/>
                <a:gd name="connsiteX95" fmla="*/ 3961098 w 7772409"/>
                <a:gd name="connsiteY95" fmla="*/ 1494040 h 2240340"/>
                <a:gd name="connsiteX96" fmla="*/ 3858755 w 7772409"/>
                <a:gd name="connsiteY96" fmla="*/ 1216433 h 2240340"/>
                <a:gd name="connsiteX97" fmla="*/ 3739231 w 7772409"/>
                <a:gd name="connsiteY97" fmla="*/ 868414 h 2240340"/>
                <a:gd name="connsiteX98" fmla="*/ 3731040 w 7772409"/>
                <a:gd name="connsiteY98" fmla="*/ 865937 h 2240340"/>
                <a:gd name="connsiteX99" fmla="*/ 3716673 w 7772409"/>
                <a:gd name="connsiteY99" fmla="*/ 928637 h 2240340"/>
                <a:gd name="connsiteX100" fmla="*/ 3611287 w 7772409"/>
                <a:gd name="connsiteY100" fmla="*/ 1218028 h 2240340"/>
                <a:gd name="connsiteX101" fmla="*/ 3510894 w 7772409"/>
                <a:gd name="connsiteY101" fmla="*/ 1493151 h 2240340"/>
                <a:gd name="connsiteX102" fmla="*/ 3735993 w 7772409"/>
                <a:gd name="connsiteY102" fmla="*/ 1494563 h 2240340"/>
                <a:gd name="connsiteX103" fmla="*/ 3961098 w 7772409"/>
                <a:gd name="connsiteY103" fmla="*/ 1494040 h 2240340"/>
                <a:gd name="connsiteX104" fmla="*/ 4368423 w 7772409"/>
                <a:gd name="connsiteY104" fmla="*/ 1974055 h 2240340"/>
                <a:gd name="connsiteX105" fmla="*/ 4368423 w 7772409"/>
                <a:gd name="connsiteY105" fmla="*/ 1950309 h 2240340"/>
                <a:gd name="connsiteX106" fmla="*/ 4642962 w 7772409"/>
                <a:gd name="connsiteY106" fmla="*/ 1572708 h 2240340"/>
                <a:gd name="connsiteX107" fmla="*/ 4917502 w 7772409"/>
                <a:gd name="connsiteY107" fmla="*/ 1195100 h 2240340"/>
                <a:gd name="connsiteX108" fmla="*/ 4668936 w 7772409"/>
                <a:gd name="connsiteY108" fmla="*/ 1194276 h 2240340"/>
                <a:gd name="connsiteX109" fmla="*/ 4420363 w 7772409"/>
                <a:gd name="connsiteY109" fmla="*/ 1193446 h 2240340"/>
                <a:gd name="connsiteX110" fmla="*/ 4419938 w 7772409"/>
                <a:gd name="connsiteY110" fmla="*/ 1130340 h 2240340"/>
                <a:gd name="connsiteX111" fmla="*/ 4419499 w 7772409"/>
                <a:gd name="connsiteY111" fmla="*/ 1067235 h 2240340"/>
                <a:gd name="connsiteX112" fmla="*/ 4779019 w 7772409"/>
                <a:gd name="connsiteY112" fmla="*/ 1067235 h 2240340"/>
                <a:gd name="connsiteX113" fmla="*/ 5138538 w 7772409"/>
                <a:gd name="connsiteY113" fmla="*/ 1067235 h 2240340"/>
                <a:gd name="connsiteX114" fmla="*/ 5138538 w 7772409"/>
                <a:gd name="connsiteY114" fmla="*/ 1088542 h 2240340"/>
                <a:gd name="connsiteX115" fmla="*/ 5138538 w 7772409"/>
                <a:gd name="connsiteY115" fmla="*/ 1109863 h 2240340"/>
                <a:gd name="connsiteX116" fmla="*/ 4863966 w 7772409"/>
                <a:gd name="connsiteY116" fmla="*/ 1489523 h 2240340"/>
                <a:gd name="connsiteX117" fmla="*/ 4589393 w 7772409"/>
                <a:gd name="connsiteY117" fmla="*/ 1869968 h 2240340"/>
                <a:gd name="connsiteX118" fmla="*/ 4860675 w 7772409"/>
                <a:gd name="connsiteY118" fmla="*/ 1870752 h 2240340"/>
                <a:gd name="connsiteX119" fmla="*/ 5131943 w 7772409"/>
                <a:gd name="connsiteY119" fmla="*/ 1870752 h 2240340"/>
                <a:gd name="connsiteX120" fmla="*/ 5131943 w 7772409"/>
                <a:gd name="connsiteY120" fmla="*/ 1934276 h 2240340"/>
                <a:gd name="connsiteX121" fmla="*/ 5131943 w 7772409"/>
                <a:gd name="connsiteY121" fmla="*/ 1997794 h 2240340"/>
                <a:gd name="connsiteX122" fmla="*/ 4750186 w 7772409"/>
                <a:gd name="connsiteY122" fmla="*/ 1997794 h 2240340"/>
                <a:gd name="connsiteX123" fmla="*/ 4368423 w 7772409"/>
                <a:gd name="connsiteY123" fmla="*/ 1997794 h 2240340"/>
                <a:gd name="connsiteX124" fmla="*/ 4368423 w 7772409"/>
                <a:gd name="connsiteY124" fmla="*/ 1974055 h 2240340"/>
                <a:gd name="connsiteX125" fmla="*/ 6383058 w 7772409"/>
                <a:gd name="connsiteY125" fmla="*/ 1996696 h 2240340"/>
                <a:gd name="connsiteX126" fmla="*/ 6381971 w 7772409"/>
                <a:gd name="connsiteY126" fmla="*/ 1531413 h 2240340"/>
                <a:gd name="connsiteX127" fmla="*/ 6381971 w 7772409"/>
                <a:gd name="connsiteY127" fmla="*/ 1067235 h 2240340"/>
                <a:gd name="connsiteX128" fmla="*/ 6457000 w 7772409"/>
                <a:gd name="connsiteY128" fmla="*/ 1067235 h 2240340"/>
                <a:gd name="connsiteX129" fmla="*/ 6532029 w 7772409"/>
                <a:gd name="connsiteY129" fmla="*/ 1067235 h 2240340"/>
                <a:gd name="connsiteX130" fmla="*/ 6532029 w 7772409"/>
                <a:gd name="connsiteY130" fmla="*/ 1162923 h 2240340"/>
                <a:gd name="connsiteX131" fmla="*/ 6533429 w 7772409"/>
                <a:gd name="connsiteY131" fmla="*/ 1258617 h 2240340"/>
                <a:gd name="connsiteX132" fmla="*/ 6541561 w 7772409"/>
                <a:gd name="connsiteY132" fmla="*/ 1239473 h 2240340"/>
                <a:gd name="connsiteX133" fmla="*/ 6625317 w 7772409"/>
                <a:gd name="connsiteY133" fmla="*/ 1110301 h 2240340"/>
                <a:gd name="connsiteX134" fmla="*/ 6743931 w 7772409"/>
                <a:gd name="connsiteY134" fmla="*/ 1051333 h 2240340"/>
                <a:gd name="connsiteX135" fmla="*/ 6793392 w 7772409"/>
                <a:gd name="connsiteY135" fmla="*/ 1049529 h 2240340"/>
                <a:gd name="connsiteX136" fmla="*/ 6862284 w 7772409"/>
                <a:gd name="connsiteY136" fmla="*/ 1059163 h 2240340"/>
                <a:gd name="connsiteX137" fmla="*/ 6868433 w 7772409"/>
                <a:gd name="connsiteY137" fmla="*/ 1061182 h 2240340"/>
                <a:gd name="connsiteX138" fmla="*/ 6868433 w 7772409"/>
                <a:gd name="connsiteY138" fmla="*/ 1139105 h 2240340"/>
                <a:gd name="connsiteX139" fmla="*/ 6868433 w 7772409"/>
                <a:gd name="connsiteY139" fmla="*/ 1217035 h 2240340"/>
                <a:gd name="connsiteX140" fmla="*/ 6850703 w 7772409"/>
                <a:gd name="connsiteY140" fmla="*/ 1208152 h 2240340"/>
                <a:gd name="connsiteX141" fmla="*/ 6751389 w 7772409"/>
                <a:gd name="connsiteY141" fmla="*/ 1188198 h 2240340"/>
                <a:gd name="connsiteX142" fmla="*/ 6691984 w 7772409"/>
                <a:gd name="connsiteY142" fmla="*/ 1199812 h 2240340"/>
                <a:gd name="connsiteX143" fmla="*/ 6597446 w 7772409"/>
                <a:gd name="connsiteY143" fmla="*/ 1277075 h 2240340"/>
                <a:gd name="connsiteX144" fmla="*/ 6534672 w 7772409"/>
                <a:gd name="connsiteY144" fmla="*/ 1457627 h 2240340"/>
                <a:gd name="connsiteX145" fmla="*/ 6532388 w 7772409"/>
                <a:gd name="connsiteY145" fmla="*/ 1735868 h 2240340"/>
                <a:gd name="connsiteX146" fmla="*/ 6531976 w 7772409"/>
                <a:gd name="connsiteY146" fmla="*/ 1997794 h 2240340"/>
                <a:gd name="connsiteX147" fmla="*/ 6458086 w 7772409"/>
                <a:gd name="connsiteY147" fmla="*/ 1997794 h 2240340"/>
                <a:gd name="connsiteX148" fmla="*/ 6383058 w 7772409"/>
                <a:gd name="connsiteY148" fmla="*/ 1996696 h 2240340"/>
                <a:gd name="connsiteX149" fmla="*/ 0 w 7772409"/>
                <a:gd name="connsiteY149" fmla="*/ 1993434 h 2240340"/>
                <a:gd name="connsiteX150" fmla="*/ 367168 w 7772409"/>
                <a:gd name="connsiteY150" fmla="*/ 1355730 h 2240340"/>
                <a:gd name="connsiteX151" fmla="*/ 734335 w 7772409"/>
                <a:gd name="connsiteY151" fmla="*/ 719091 h 2240340"/>
                <a:gd name="connsiteX152" fmla="*/ 1162229 w 7772409"/>
                <a:gd name="connsiteY152" fmla="*/ 359819 h 2240340"/>
                <a:gd name="connsiteX153" fmla="*/ 1591530 w 7772409"/>
                <a:gd name="connsiteY153" fmla="*/ 8 h 2240340"/>
                <a:gd name="connsiteX154" fmla="*/ 1584647 w 7772409"/>
                <a:gd name="connsiteY154" fmla="*/ 17332 h 2240340"/>
                <a:gd name="connsiteX155" fmla="*/ 1120017 w 7772409"/>
                <a:gd name="connsiteY155" fmla="*/ 1014430 h 2240340"/>
                <a:gd name="connsiteX156" fmla="*/ 663677 w 7772409"/>
                <a:gd name="connsiteY156" fmla="*/ 1993670 h 2240340"/>
                <a:gd name="connsiteX157" fmla="*/ 331838 w 7772409"/>
                <a:gd name="connsiteY157" fmla="*/ 1994081 h 2240340"/>
                <a:gd name="connsiteX158" fmla="*/ 0 w 7772409"/>
                <a:gd name="connsiteY158" fmla="*/ 1993434 h 2240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7772409" h="2240340">
                  <a:moveTo>
                    <a:pt x="1337409" y="2120698"/>
                  </a:moveTo>
                  <a:cubicBezTo>
                    <a:pt x="1708822" y="2055043"/>
                    <a:pt x="2015584" y="2000728"/>
                    <a:pt x="2019110" y="1999977"/>
                  </a:cubicBezTo>
                  <a:lnTo>
                    <a:pt x="2025521" y="1998617"/>
                  </a:lnTo>
                  <a:lnTo>
                    <a:pt x="1674867" y="1581309"/>
                  </a:lnTo>
                  <a:cubicBezTo>
                    <a:pt x="1482003" y="1351795"/>
                    <a:pt x="1324213" y="1163119"/>
                    <a:pt x="1324213" y="1162034"/>
                  </a:cubicBezTo>
                  <a:cubicBezTo>
                    <a:pt x="1324213" y="1159968"/>
                    <a:pt x="1686290" y="162370"/>
                    <a:pt x="1688325" y="158820"/>
                  </a:cubicBezTo>
                  <a:cubicBezTo>
                    <a:pt x="1689005" y="157634"/>
                    <a:pt x="1935413" y="583269"/>
                    <a:pt x="2285629" y="1190583"/>
                  </a:cubicBezTo>
                  <a:cubicBezTo>
                    <a:pt x="2613509" y="1759156"/>
                    <a:pt x="2883829" y="2227955"/>
                    <a:pt x="2886341" y="2232347"/>
                  </a:cubicBezTo>
                  <a:lnTo>
                    <a:pt x="2890908" y="2240341"/>
                  </a:lnTo>
                  <a:lnTo>
                    <a:pt x="1776504" y="2240190"/>
                  </a:lnTo>
                  <a:lnTo>
                    <a:pt x="662106" y="2240047"/>
                  </a:lnTo>
                  <a:lnTo>
                    <a:pt x="1337409" y="2120698"/>
                  </a:lnTo>
                  <a:close/>
                  <a:moveTo>
                    <a:pt x="5610999" y="2019775"/>
                  </a:moveTo>
                  <a:cubicBezTo>
                    <a:pt x="5441354" y="2008892"/>
                    <a:pt x="5342694" y="1912243"/>
                    <a:pt x="5316584" y="1731351"/>
                  </a:cubicBezTo>
                  <a:cubicBezTo>
                    <a:pt x="5309636" y="1683226"/>
                    <a:pt x="5309583" y="1681978"/>
                    <a:pt x="5308864" y="1369580"/>
                  </a:cubicBezTo>
                  <a:lnTo>
                    <a:pt x="5308190" y="1067235"/>
                  </a:lnTo>
                  <a:lnTo>
                    <a:pt x="5383271" y="1067235"/>
                  </a:lnTo>
                  <a:lnTo>
                    <a:pt x="5458352" y="1067235"/>
                  </a:lnTo>
                  <a:lnTo>
                    <a:pt x="5458921" y="1359684"/>
                  </a:lnTo>
                  <a:cubicBezTo>
                    <a:pt x="5459437" y="1623258"/>
                    <a:pt x="5459797" y="1654167"/>
                    <a:pt x="5462290" y="1672703"/>
                  </a:cubicBezTo>
                  <a:cubicBezTo>
                    <a:pt x="5472548" y="1747953"/>
                    <a:pt x="5492856" y="1798561"/>
                    <a:pt x="5527525" y="1834882"/>
                  </a:cubicBezTo>
                  <a:cubicBezTo>
                    <a:pt x="5555245" y="1863955"/>
                    <a:pt x="5587734" y="1880975"/>
                    <a:pt x="5632661" y="1890007"/>
                  </a:cubicBezTo>
                  <a:cubicBezTo>
                    <a:pt x="5653852" y="1894269"/>
                    <a:pt x="5714167" y="1894276"/>
                    <a:pt x="5733493" y="1890027"/>
                  </a:cubicBezTo>
                  <a:cubicBezTo>
                    <a:pt x="5779041" y="1879994"/>
                    <a:pt x="5815515" y="1860164"/>
                    <a:pt x="5847750" y="1827948"/>
                  </a:cubicBezTo>
                  <a:cubicBezTo>
                    <a:pt x="5884486" y="1791234"/>
                    <a:pt x="5911637" y="1739142"/>
                    <a:pt x="5924748" y="1680239"/>
                  </a:cubicBezTo>
                  <a:lnTo>
                    <a:pt x="5929203" y="1660389"/>
                  </a:lnTo>
                  <a:lnTo>
                    <a:pt x="5929668" y="1365456"/>
                  </a:lnTo>
                  <a:lnTo>
                    <a:pt x="5930184" y="1070535"/>
                  </a:lnTo>
                  <a:lnTo>
                    <a:pt x="6006822" y="1070535"/>
                  </a:lnTo>
                  <a:lnTo>
                    <a:pt x="6083460" y="1070535"/>
                  </a:lnTo>
                  <a:lnTo>
                    <a:pt x="6083460" y="1534165"/>
                  </a:lnTo>
                  <a:lnTo>
                    <a:pt x="6083460" y="1997794"/>
                  </a:lnTo>
                  <a:lnTo>
                    <a:pt x="6007601" y="1997794"/>
                  </a:lnTo>
                  <a:lnTo>
                    <a:pt x="5931742" y="1997794"/>
                  </a:lnTo>
                  <a:lnTo>
                    <a:pt x="5931742" y="1924237"/>
                  </a:lnTo>
                  <a:cubicBezTo>
                    <a:pt x="5931742" y="1874256"/>
                    <a:pt x="5931225" y="1850863"/>
                    <a:pt x="5930027" y="1851249"/>
                  </a:cubicBezTo>
                  <a:cubicBezTo>
                    <a:pt x="5929099" y="1851562"/>
                    <a:pt x="5925212" y="1857523"/>
                    <a:pt x="5921378" y="1864497"/>
                  </a:cubicBezTo>
                  <a:cubicBezTo>
                    <a:pt x="5895261" y="1912198"/>
                    <a:pt x="5851682" y="1955819"/>
                    <a:pt x="5803962" y="1982101"/>
                  </a:cubicBezTo>
                  <a:cubicBezTo>
                    <a:pt x="5746754" y="2013604"/>
                    <a:pt x="5689397" y="2024801"/>
                    <a:pt x="5610999" y="2019775"/>
                  </a:cubicBezTo>
                  <a:close/>
                  <a:moveTo>
                    <a:pt x="7332815" y="2019023"/>
                  </a:moveTo>
                  <a:cubicBezTo>
                    <a:pt x="7272886" y="2014513"/>
                    <a:pt x="7209883" y="1993918"/>
                    <a:pt x="7158328" y="1962022"/>
                  </a:cubicBezTo>
                  <a:cubicBezTo>
                    <a:pt x="7049724" y="1894798"/>
                    <a:pt x="6985477" y="1783999"/>
                    <a:pt x="6966635" y="1631513"/>
                  </a:cubicBezTo>
                  <a:cubicBezTo>
                    <a:pt x="6960158" y="1578741"/>
                    <a:pt x="6959373" y="1507864"/>
                    <a:pt x="6964738" y="1463026"/>
                  </a:cubicBezTo>
                  <a:cubicBezTo>
                    <a:pt x="6976907" y="1362841"/>
                    <a:pt x="7016227" y="1264487"/>
                    <a:pt x="7072295" y="1194276"/>
                  </a:cubicBezTo>
                  <a:cubicBezTo>
                    <a:pt x="7086688" y="1176276"/>
                    <a:pt x="7119270" y="1143674"/>
                    <a:pt x="7137262" y="1129301"/>
                  </a:cubicBezTo>
                  <a:cubicBezTo>
                    <a:pt x="7185806" y="1090497"/>
                    <a:pt x="7242660" y="1063359"/>
                    <a:pt x="7302916" y="1050156"/>
                  </a:cubicBezTo>
                  <a:cubicBezTo>
                    <a:pt x="7338114" y="1042463"/>
                    <a:pt x="7400005" y="1038849"/>
                    <a:pt x="7437363" y="1042313"/>
                  </a:cubicBezTo>
                  <a:cubicBezTo>
                    <a:pt x="7531181" y="1051012"/>
                    <a:pt x="7617149" y="1095209"/>
                    <a:pt x="7675638" y="1164766"/>
                  </a:cubicBezTo>
                  <a:cubicBezTo>
                    <a:pt x="7734978" y="1235434"/>
                    <a:pt x="7767624" y="1334194"/>
                    <a:pt x="7771812" y="1455791"/>
                  </a:cubicBezTo>
                  <a:cubicBezTo>
                    <a:pt x="7772466" y="1474850"/>
                    <a:pt x="7772597" y="1508262"/>
                    <a:pt x="7772138" y="1530040"/>
                  </a:cubicBezTo>
                  <a:lnTo>
                    <a:pt x="7771288" y="1569636"/>
                  </a:lnTo>
                  <a:lnTo>
                    <a:pt x="7442727" y="1570054"/>
                  </a:lnTo>
                  <a:lnTo>
                    <a:pt x="7114102" y="1570472"/>
                  </a:lnTo>
                  <a:lnTo>
                    <a:pt x="7114102" y="1585139"/>
                  </a:lnTo>
                  <a:cubicBezTo>
                    <a:pt x="7114102" y="1629800"/>
                    <a:pt x="7125028" y="1680671"/>
                    <a:pt x="7143739" y="1723946"/>
                  </a:cubicBezTo>
                  <a:cubicBezTo>
                    <a:pt x="7159964" y="1761260"/>
                    <a:pt x="7187769" y="1802019"/>
                    <a:pt x="7210602" y="1821738"/>
                  </a:cubicBezTo>
                  <a:cubicBezTo>
                    <a:pt x="7257381" y="1862177"/>
                    <a:pt x="7314562" y="1886380"/>
                    <a:pt x="7377172" y="1892210"/>
                  </a:cubicBezTo>
                  <a:cubicBezTo>
                    <a:pt x="7400398" y="1894367"/>
                    <a:pt x="7459542" y="1892092"/>
                    <a:pt x="7486038" y="1888027"/>
                  </a:cubicBezTo>
                  <a:cubicBezTo>
                    <a:pt x="7561538" y="1876419"/>
                    <a:pt x="7633243" y="1846798"/>
                    <a:pt x="7691209" y="1803326"/>
                  </a:cubicBezTo>
                  <a:cubicBezTo>
                    <a:pt x="7698013" y="1798209"/>
                    <a:pt x="7704555" y="1793431"/>
                    <a:pt x="7705733" y="1792705"/>
                  </a:cubicBezTo>
                  <a:cubicBezTo>
                    <a:pt x="7707434" y="1791646"/>
                    <a:pt x="7707761" y="1805006"/>
                    <a:pt x="7707761" y="1861177"/>
                  </a:cubicBezTo>
                  <a:lnTo>
                    <a:pt x="7707696" y="1930969"/>
                  </a:lnTo>
                  <a:lnTo>
                    <a:pt x="7692190" y="1940584"/>
                  </a:lnTo>
                  <a:cubicBezTo>
                    <a:pt x="7626635" y="1981146"/>
                    <a:pt x="7551528" y="2007193"/>
                    <a:pt x="7471972" y="2016945"/>
                  </a:cubicBezTo>
                  <a:cubicBezTo>
                    <a:pt x="7448223" y="2019860"/>
                    <a:pt x="7361209" y="2021154"/>
                    <a:pt x="7332815" y="2019023"/>
                  </a:cubicBezTo>
                  <a:close/>
                  <a:moveTo>
                    <a:pt x="7618784" y="1430392"/>
                  </a:moveTo>
                  <a:cubicBezTo>
                    <a:pt x="7618784" y="1355580"/>
                    <a:pt x="7587249" y="1272480"/>
                    <a:pt x="7542630" y="1229689"/>
                  </a:cubicBezTo>
                  <a:cubicBezTo>
                    <a:pt x="7510834" y="1199146"/>
                    <a:pt x="7472365" y="1180485"/>
                    <a:pt x="7426633" y="1173394"/>
                  </a:cubicBezTo>
                  <a:cubicBezTo>
                    <a:pt x="7405043" y="1170047"/>
                    <a:pt x="7359442" y="1171335"/>
                    <a:pt x="7336544" y="1175949"/>
                  </a:cubicBezTo>
                  <a:cubicBezTo>
                    <a:pt x="7288392" y="1185701"/>
                    <a:pt x="7248483" y="1206910"/>
                    <a:pt x="7213743" y="1241297"/>
                  </a:cubicBezTo>
                  <a:cubicBezTo>
                    <a:pt x="7177105" y="1277493"/>
                    <a:pt x="7149627" y="1321461"/>
                    <a:pt x="7132355" y="1371547"/>
                  </a:cubicBezTo>
                  <a:cubicBezTo>
                    <a:pt x="7126205" y="1389561"/>
                    <a:pt x="7118877" y="1419130"/>
                    <a:pt x="7116653" y="1435575"/>
                  </a:cubicBezTo>
                  <a:lnTo>
                    <a:pt x="7115606" y="1443411"/>
                  </a:lnTo>
                  <a:lnTo>
                    <a:pt x="7367228" y="1443411"/>
                  </a:lnTo>
                  <a:lnTo>
                    <a:pt x="7618784" y="1443411"/>
                  </a:lnTo>
                  <a:lnTo>
                    <a:pt x="7618784" y="1430392"/>
                  </a:lnTo>
                  <a:close/>
                  <a:moveTo>
                    <a:pt x="3161633" y="1995735"/>
                  </a:moveTo>
                  <a:cubicBezTo>
                    <a:pt x="3162026" y="1994598"/>
                    <a:pt x="3273600" y="1701325"/>
                    <a:pt x="3409591" y="1344011"/>
                  </a:cubicBezTo>
                  <a:lnTo>
                    <a:pt x="3656842" y="694359"/>
                  </a:lnTo>
                  <a:lnTo>
                    <a:pt x="3736287" y="694352"/>
                  </a:lnTo>
                  <a:lnTo>
                    <a:pt x="3815725" y="694346"/>
                  </a:lnTo>
                  <a:lnTo>
                    <a:pt x="3822313" y="711261"/>
                  </a:lnTo>
                  <a:cubicBezTo>
                    <a:pt x="3842464" y="762942"/>
                    <a:pt x="4317300" y="1996388"/>
                    <a:pt x="4317300" y="1997029"/>
                  </a:cubicBezTo>
                  <a:cubicBezTo>
                    <a:pt x="4317300" y="1997447"/>
                    <a:pt x="4279269" y="1997794"/>
                    <a:pt x="4232779" y="1997781"/>
                  </a:cubicBezTo>
                  <a:lnTo>
                    <a:pt x="4148270" y="1997768"/>
                  </a:lnTo>
                  <a:lnTo>
                    <a:pt x="4079830" y="1815464"/>
                  </a:lnTo>
                  <a:lnTo>
                    <a:pt x="4011396" y="1633160"/>
                  </a:lnTo>
                  <a:lnTo>
                    <a:pt x="3735836" y="1633160"/>
                  </a:lnTo>
                  <a:lnTo>
                    <a:pt x="3460275" y="1633153"/>
                  </a:lnTo>
                  <a:lnTo>
                    <a:pt x="3457887" y="1639336"/>
                  </a:lnTo>
                  <a:cubicBezTo>
                    <a:pt x="3456566" y="1642748"/>
                    <a:pt x="3427321" y="1724776"/>
                    <a:pt x="3392908" y="1821627"/>
                  </a:cubicBezTo>
                  <a:lnTo>
                    <a:pt x="3330323" y="1997735"/>
                  </a:lnTo>
                  <a:lnTo>
                    <a:pt x="3245631" y="1997761"/>
                  </a:lnTo>
                  <a:cubicBezTo>
                    <a:pt x="3178598" y="1997787"/>
                    <a:pt x="3161090" y="1997362"/>
                    <a:pt x="3161633" y="1995728"/>
                  </a:cubicBezTo>
                  <a:lnTo>
                    <a:pt x="3161633" y="1995735"/>
                  </a:lnTo>
                  <a:close/>
                  <a:moveTo>
                    <a:pt x="3961098" y="1494040"/>
                  </a:moveTo>
                  <a:cubicBezTo>
                    <a:pt x="3961098" y="1493746"/>
                    <a:pt x="3915039" y="1368828"/>
                    <a:pt x="3858755" y="1216433"/>
                  </a:cubicBezTo>
                  <a:cubicBezTo>
                    <a:pt x="3753441" y="931337"/>
                    <a:pt x="3747553" y="914180"/>
                    <a:pt x="3739231" y="868414"/>
                  </a:cubicBezTo>
                  <a:cubicBezTo>
                    <a:pt x="3735325" y="846950"/>
                    <a:pt x="3733356" y="846348"/>
                    <a:pt x="3731040" y="865937"/>
                  </a:cubicBezTo>
                  <a:cubicBezTo>
                    <a:pt x="3729385" y="879937"/>
                    <a:pt x="3722208" y="911258"/>
                    <a:pt x="3716673" y="928637"/>
                  </a:cubicBezTo>
                  <a:cubicBezTo>
                    <a:pt x="3713925" y="937259"/>
                    <a:pt x="3666505" y="1067483"/>
                    <a:pt x="3611287" y="1218028"/>
                  </a:cubicBezTo>
                  <a:cubicBezTo>
                    <a:pt x="3556076" y="1368567"/>
                    <a:pt x="3510894" y="1492373"/>
                    <a:pt x="3510894" y="1493151"/>
                  </a:cubicBezTo>
                  <a:cubicBezTo>
                    <a:pt x="3510894" y="1493929"/>
                    <a:pt x="3612190" y="1494563"/>
                    <a:pt x="3735993" y="1494563"/>
                  </a:cubicBezTo>
                  <a:cubicBezTo>
                    <a:pt x="3859802" y="1494563"/>
                    <a:pt x="3961098" y="1494327"/>
                    <a:pt x="3961098" y="1494040"/>
                  </a:cubicBezTo>
                  <a:close/>
                  <a:moveTo>
                    <a:pt x="4368423" y="1974055"/>
                  </a:moveTo>
                  <a:lnTo>
                    <a:pt x="4368423" y="1950309"/>
                  </a:lnTo>
                  <a:lnTo>
                    <a:pt x="4642962" y="1572708"/>
                  </a:lnTo>
                  <a:lnTo>
                    <a:pt x="4917502" y="1195100"/>
                  </a:lnTo>
                  <a:lnTo>
                    <a:pt x="4668936" y="1194276"/>
                  </a:lnTo>
                  <a:lnTo>
                    <a:pt x="4420363" y="1193446"/>
                  </a:lnTo>
                  <a:lnTo>
                    <a:pt x="4419938" y="1130340"/>
                  </a:lnTo>
                  <a:lnTo>
                    <a:pt x="4419499" y="1067235"/>
                  </a:lnTo>
                  <a:lnTo>
                    <a:pt x="4779019" y="1067235"/>
                  </a:lnTo>
                  <a:lnTo>
                    <a:pt x="5138538" y="1067235"/>
                  </a:lnTo>
                  <a:lnTo>
                    <a:pt x="5138538" y="1088542"/>
                  </a:lnTo>
                  <a:lnTo>
                    <a:pt x="5138538" y="1109863"/>
                  </a:lnTo>
                  <a:lnTo>
                    <a:pt x="4863966" y="1489523"/>
                  </a:lnTo>
                  <a:cubicBezTo>
                    <a:pt x="4712953" y="1698344"/>
                    <a:pt x="4589393" y="1869543"/>
                    <a:pt x="4589393" y="1869968"/>
                  </a:cubicBezTo>
                  <a:cubicBezTo>
                    <a:pt x="4589393" y="1870399"/>
                    <a:pt x="4711468" y="1870752"/>
                    <a:pt x="4860675" y="1870752"/>
                  </a:cubicBezTo>
                  <a:lnTo>
                    <a:pt x="5131943" y="1870752"/>
                  </a:lnTo>
                  <a:lnTo>
                    <a:pt x="5131943" y="1934276"/>
                  </a:lnTo>
                  <a:lnTo>
                    <a:pt x="5131943" y="1997794"/>
                  </a:lnTo>
                  <a:lnTo>
                    <a:pt x="4750186" y="1997794"/>
                  </a:lnTo>
                  <a:lnTo>
                    <a:pt x="4368423" y="1997794"/>
                  </a:lnTo>
                  <a:lnTo>
                    <a:pt x="4368423" y="1974055"/>
                  </a:lnTo>
                  <a:close/>
                  <a:moveTo>
                    <a:pt x="6383058" y="1996696"/>
                  </a:moveTo>
                  <a:cubicBezTo>
                    <a:pt x="6382436" y="1996088"/>
                    <a:pt x="6381971" y="1786712"/>
                    <a:pt x="6381971" y="1531413"/>
                  </a:cubicBezTo>
                  <a:lnTo>
                    <a:pt x="6381971" y="1067235"/>
                  </a:lnTo>
                  <a:lnTo>
                    <a:pt x="6457000" y="1067235"/>
                  </a:lnTo>
                  <a:lnTo>
                    <a:pt x="6532029" y="1067235"/>
                  </a:lnTo>
                  <a:lnTo>
                    <a:pt x="6532029" y="1162923"/>
                  </a:lnTo>
                  <a:cubicBezTo>
                    <a:pt x="6532029" y="1215558"/>
                    <a:pt x="6532650" y="1258617"/>
                    <a:pt x="6533429" y="1258617"/>
                  </a:cubicBezTo>
                  <a:cubicBezTo>
                    <a:pt x="6534207" y="1258617"/>
                    <a:pt x="6537884" y="1250009"/>
                    <a:pt x="6541561" y="1239473"/>
                  </a:cubicBezTo>
                  <a:cubicBezTo>
                    <a:pt x="6558388" y="1191224"/>
                    <a:pt x="6587698" y="1146138"/>
                    <a:pt x="6625317" y="1110301"/>
                  </a:cubicBezTo>
                  <a:cubicBezTo>
                    <a:pt x="6659338" y="1078019"/>
                    <a:pt x="6698134" y="1058718"/>
                    <a:pt x="6743931" y="1051333"/>
                  </a:cubicBezTo>
                  <a:cubicBezTo>
                    <a:pt x="6756820" y="1049261"/>
                    <a:pt x="6767681" y="1048862"/>
                    <a:pt x="6793392" y="1049529"/>
                  </a:cubicBezTo>
                  <a:cubicBezTo>
                    <a:pt x="6825712" y="1050372"/>
                    <a:pt x="6842591" y="1052738"/>
                    <a:pt x="6862284" y="1059163"/>
                  </a:cubicBezTo>
                  <a:lnTo>
                    <a:pt x="6868433" y="1061182"/>
                  </a:lnTo>
                  <a:lnTo>
                    <a:pt x="6868433" y="1139105"/>
                  </a:lnTo>
                  <a:lnTo>
                    <a:pt x="6868433" y="1217035"/>
                  </a:lnTo>
                  <a:lnTo>
                    <a:pt x="6850703" y="1208152"/>
                  </a:lnTo>
                  <a:cubicBezTo>
                    <a:pt x="6819431" y="1192472"/>
                    <a:pt x="6788485" y="1186263"/>
                    <a:pt x="6751389" y="1188198"/>
                  </a:cubicBezTo>
                  <a:cubicBezTo>
                    <a:pt x="6727182" y="1189453"/>
                    <a:pt x="6711285" y="1192557"/>
                    <a:pt x="6691984" y="1199812"/>
                  </a:cubicBezTo>
                  <a:cubicBezTo>
                    <a:pt x="6652207" y="1214747"/>
                    <a:pt x="6619952" y="1241101"/>
                    <a:pt x="6597446" y="1277075"/>
                  </a:cubicBezTo>
                  <a:cubicBezTo>
                    <a:pt x="6564799" y="1329161"/>
                    <a:pt x="6541508" y="1396097"/>
                    <a:pt x="6534672" y="1457627"/>
                  </a:cubicBezTo>
                  <a:cubicBezTo>
                    <a:pt x="6533429" y="1468667"/>
                    <a:pt x="6532702" y="1558596"/>
                    <a:pt x="6532388" y="1735868"/>
                  </a:cubicBezTo>
                  <a:lnTo>
                    <a:pt x="6531976" y="1997794"/>
                  </a:lnTo>
                  <a:lnTo>
                    <a:pt x="6458086" y="1997794"/>
                  </a:lnTo>
                  <a:cubicBezTo>
                    <a:pt x="6417412" y="1997794"/>
                    <a:pt x="6383679" y="1997297"/>
                    <a:pt x="6383058" y="1996696"/>
                  </a:cubicBezTo>
                  <a:close/>
                  <a:moveTo>
                    <a:pt x="0" y="1993434"/>
                  </a:moveTo>
                  <a:cubicBezTo>
                    <a:pt x="0" y="1992846"/>
                    <a:pt x="165226" y="1705880"/>
                    <a:pt x="367168" y="1355730"/>
                  </a:cubicBezTo>
                  <a:lnTo>
                    <a:pt x="734335" y="719091"/>
                  </a:lnTo>
                  <a:lnTo>
                    <a:pt x="1162229" y="359819"/>
                  </a:lnTo>
                  <a:cubicBezTo>
                    <a:pt x="1397567" y="162219"/>
                    <a:pt x="1590751" y="303"/>
                    <a:pt x="1591530" y="8"/>
                  </a:cubicBezTo>
                  <a:cubicBezTo>
                    <a:pt x="1592302" y="-287"/>
                    <a:pt x="1589207" y="7509"/>
                    <a:pt x="1584647" y="17332"/>
                  </a:cubicBezTo>
                  <a:cubicBezTo>
                    <a:pt x="1580087" y="27156"/>
                    <a:pt x="1371004" y="475851"/>
                    <a:pt x="1120017" y="1014430"/>
                  </a:cubicBezTo>
                  <a:lnTo>
                    <a:pt x="663677" y="1993670"/>
                  </a:lnTo>
                  <a:lnTo>
                    <a:pt x="331838" y="1994081"/>
                  </a:lnTo>
                  <a:cubicBezTo>
                    <a:pt x="149327" y="1994317"/>
                    <a:pt x="0" y="1994022"/>
                    <a:pt x="0" y="1993434"/>
                  </a:cubicBezTo>
                  <a:close/>
                </a:path>
              </a:pathLst>
            </a:custGeom>
            <a:solidFill>
              <a:schemeClr val="accent3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!!Compute Shadow">
            <a:extLst>
              <a:ext uri="{FF2B5EF4-FFF2-40B4-BE49-F238E27FC236}">
                <a16:creationId xmlns:a16="http://schemas.microsoft.com/office/drawing/2014/main" id="{FD67B91A-F30A-8F71-D06D-20D2F4B9A1A0}"/>
              </a:ext>
            </a:extLst>
          </p:cNvPr>
          <p:cNvSpPr/>
          <p:nvPr/>
        </p:nvSpPr>
        <p:spPr>
          <a:xfrm>
            <a:off x="8054648" y="2869682"/>
            <a:ext cx="2542032" cy="2542032"/>
          </a:xfrm>
          <a:prstGeom prst="roundRect">
            <a:avLst>
              <a:gd name="adj" fmla="val 8394"/>
            </a:avLst>
          </a:prstGeom>
          <a:solidFill>
            <a:schemeClr val="accent1">
              <a:lumMod val="50000"/>
              <a:alpha val="59813"/>
            </a:schemeClr>
          </a:solidFill>
          <a:ln>
            <a:noFill/>
          </a:ln>
          <a:effectLst>
            <a:softEdge rad="419806"/>
          </a:effectLst>
          <a:scene3d>
            <a:camera prst="isometricTopUp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2" name="!!HP Compute">
            <a:extLst>
              <a:ext uri="{FF2B5EF4-FFF2-40B4-BE49-F238E27FC236}">
                <a16:creationId xmlns:a16="http://schemas.microsoft.com/office/drawing/2014/main" id="{F221A72C-C094-D8BA-0C4A-75E1D58EFC62}"/>
              </a:ext>
            </a:extLst>
          </p:cNvPr>
          <p:cNvGrpSpPr/>
          <p:nvPr/>
        </p:nvGrpSpPr>
        <p:grpSpPr>
          <a:xfrm>
            <a:off x="7944893" y="2054510"/>
            <a:ext cx="2798148" cy="2798689"/>
            <a:chOff x="7944893" y="2031521"/>
            <a:chExt cx="2798148" cy="2798689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1A8F52FF-EBAC-5FC4-0CAF-8369F915A0A7}"/>
                </a:ext>
              </a:extLst>
            </p:cNvPr>
            <p:cNvSpPr/>
            <p:nvPr/>
          </p:nvSpPr>
          <p:spPr>
            <a:xfrm>
              <a:off x="7946174" y="2031521"/>
              <a:ext cx="2796235" cy="2796235"/>
            </a:xfrm>
            <a:prstGeom prst="roundRect">
              <a:avLst>
                <a:gd name="adj" fmla="val 8394"/>
              </a:avLst>
            </a:prstGeom>
            <a:gradFill>
              <a:gsLst>
                <a:gs pos="0">
                  <a:schemeClr val="accent6"/>
                </a:gs>
                <a:gs pos="100000">
                  <a:srgbClr val="F26832"/>
                </a:gs>
              </a:gsLst>
              <a:lin ang="5400000" scaled="0"/>
            </a:gradFill>
            <a:ln>
              <a:noFill/>
            </a:ln>
            <a:effectLst>
              <a:outerShdw blurRad="209954" dist="1570863" dir="7260000" sx="60102" sy="60102" algn="t" rotWithShape="0">
                <a:prstClr val="black">
                  <a:alpha val="0"/>
                </a:prstClr>
              </a:outerShdw>
            </a:effectLst>
            <a:scene3d>
              <a:camera prst="isometricTopUp"/>
              <a:lightRig rig="threePt" dir="t"/>
            </a:scene3d>
            <a:sp3d extrusionH="20955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875AA478-B360-9ABA-AEA8-5611D7993369}"/>
                </a:ext>
              </a:extLst>
            </p:cNvPr>
            <p:cNvSpPr/>
            <p:nvPr/>
          </p:nvSpPr>
          <p:spPr>
            <a:xfrm>
              <a:off x="7944893" y="2031521"/>
              <a:ext cx="2796235" cy="2796235"/>
            </a:xfrm>
            <a:prstGeom prst="roundRect">
              <a:avLst>
                <a:gd name="adj" fmla="val 8394"/>
              </a:avLst>
            </a:prstGeom>
            <a:blipFill>
              <a:blip r:embed="rId2">
                <a:alphaModFix amt="17000"/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1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noFill/>
            </a:ln>
            <a:effectLst/>
            <a:scene3d>
              <a:camera prst="isometricTopUp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 b="1">
                <a:solidFill>
                  <a:schemeClr val="tx1"/>
                </a:solidFill>
                <a:effectLst>
                  <a:outerShdw blurRad="737964" dist="5702" algn="t" rotWithShape="0">
                    <a:srgbClr val="FF7139"/>
                  </a:outerShdw>
                </a:effectLst>
                <a:latin typeface="Lato Black" panose="020F0502020204030203" pitchFamily="34" charset="77"/>
              </a:endParaRPr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97D08AEC-B3D8-CCC3-7D31-E1888B1CACB6}"/>
                </a:ext>
              </a:extLst>
            </p:cNvPr>
            <p:cNvSpPr/>
            <p:nvPr/>
          </p:nvSpPr>
          <p:spPr>
            <a:xfrm>
              <a:off x="7944977" y="2032146"/>
              <a:ext cx="2798064" cy="2798064"/>
            </a:xfrm>
            <a:prstGeom prst="roundRect">
              <a:avLst>
                <a:gd name="adj" fmla="val 9093"/>
              </a:avLst>
            </a:prstGeom>
            <a:gradFill>
              <a:gsLst>
                <a:gs pos="30000">
                  <a:srgbClr val="FF7139">
                    <a:alpha val="0"/>
                  </a:srgbClr>
                </a:gs>
                <a:gs pos="9000">
                  <a:srgbClr val="FF7139"/>
                </a:gs>
              </a:gsLst>
              <a:lin ang="0" scaled="0"/>
            </a:gradFill>
            <a:ln w="31750">
              <a:noFill/>
            </a:ln>
            <a:effectLst/>
            <a:scene3d>
              <a:camera prst="isometricTopUp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b"/>
            <a:lstStyle/>
            <a:p>
              <a:pPr algn="ctr"/>
              <a:r>
                <a:rPr lang="en-US" b="1">
                  <a:solidFill>
                    <a:schemeClr val="tx1"/>
                  </a:solidFill>
                  <a:latin typeface="Lato Black" panose="020F0502020204030203" pitchFamily="34" charset="77"/>
                </a:rPr>
                <a:t>Nitro (i3en, i4i , Lsv3)</a:t>
              </a:r>
            </a:p>
          </p:txBody>
        </p:sp>
      </p:grpSp>
      <p:sp>
        <p:nvSpPr>
          <p:cNvPr id="46" name="!!Tessell Shadow">
            <a:extLst>
              <a:ext uri="{FF2B5EF4-FFF2-40B4-BE49-F238E27FC236}">
                <a16:creationId xmlns:a16="http://schemas.microsoft.com/office/drawing/2014/main" id="{E2BB2700-E6DD-6289-FEA3-046ECA8FD563}"/>
              </a:ext>
            </a:extLst>
          </p:cNvPr>
          <p:cNvSpPr/>
          <p:nvPr/>
        </p:nvSpPr>
        <p:spPr>
          <a:xfrm>
            <a:off x="7800877" y="1724001"/>
            <a:ext cx="3075859" cy="3075859"/>
          </a:xfrm>
          <a:prstGeom prst="roundRect">
            <a:avLst>
              <a:gd name="adj" fmla="val 8394"/>
            </a:avLst>
          </a:prstGeom>
          <a:solidFill>
            <a:schemeClr val="accent1">
              <a:lumMod val="50000"/>
              <a:alpha val="59813"/>
            </a:schemeClr>
          </a:solidFill>
          <a:ln>
            <a:noFill/>
          </a:ln>
          <a:effectLst>
            <a:softEdge rad="419806"/>
          </a:effectLst>
          <a:scene3d>
            <a:camera prst="isometricTopUp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7" name="!!Tessell">
            <a:extLst>
              <a:ext uri="{FF2B5EF4-FFF2-40B4-BE49-F238E27FC236}">
                <a16:creationId xmlns:a16="http://schemas.microsoft.com/office/drawing/2014/main" id="{572F208F-4684-2071-AC39-86DCB0EACCC3}"/>
              </a:ext>
            </a:extLst>
          </p:cNvPr>
          <p:cNvGrpSpPr/>
          <p:nvPr/>
        </p:nvGrpSpPr>
        <p:grpSpPr>
          <a:xfrm>
            <a:off x="8036034" y="1006046"/>
            <a:ext cx="2796235" cy="2796235"/>
            <a:chOff x="7946174" y="593356"/>
            <a:chExt cx="2796235" cy="2796235"/>
          </a:xfrm>
        </p:grpSpPr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A0C13CCA-4630-67DB-BCC2-7FE175611EC6}"/>
                </a:ext>
              </a:extLst>
            </p:cNvPr>
            <p:cNvSpPr/>
            <p:nvPr/>
          </p:nvSpPr>
          <p:spPr>
            <a:xfrm>
              <a:off x="7946174" y="593356"/>
              <a:ext cx="2796235" cy="2796235"/>
            </a:xfrm>
            <a:prstGeom prst="roundRect">
              <a:avLst>
                <a:gd name="adj" fmla="val 8394"/>
              </a:avLst>
            </a:prstGeom>
            <a:gradFill>
              <a:gsLst>
                <a:gs pos="5000">
                  <a:schemeClr val="accent3">
                    <a:lumMod val="67000"/>
                    <a:lumOff val="33000"/>
                  </a:schemeClr>
                </a:gs>
                <a:gs pos="43000">
                  <a:schemeClr val="accent3">
                    <a:alpha val="0"/>
                  </a:schemeClr>
                </a:gs>
                <a:gs pos="100000">
                  <a:schemeClr val="accent3"/>
                </a:gs>
              </a:gsLst>
              <a:lin ang="7800000" scaled="0"/>
            </a:gradFill>
            <a:ln>
              <a:solidFill>
                <a:schemeClr val="accent1"/>
              </a:solidFill>
            </a:ln>
            <a:effectLst>
              <a:outerShdw blurRad="607006" dist="38100" dir="5400000" algn="t" rotWithShape="0">
                <a:srgbClr val="92EBFF"/>
              </a:outerShdw>
            </a:effectLst>
            <a:scene3d>
              <a:camera prst="isometricTopUp"/>
              <a:lightRig rig="threePt" dir="t"/>
            </a:scene3d>
            <a:sp3d extrusionH="209550" prstMaterial="matte">
              <a:contourClr>
                <a:schemeClr val="bg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bIns="182880" rtlCol="0" anchor="b"/>
            <a:lstStyle/>
            <a:p>
              <a:pPr algn="ctr"/>
              <a:r>
                <a:rPr lang="en-US" b="1">
                  <a:solidFill>
                    <a:schemeClr val="tx1"/>
                  </a:solidFill>
                  <a:latin typeface="Lato" panose="020F0502020204030203" pitchFamily="34" charset="77"/>
                </a:rPr>
                <a:t>Tessell Data Services</a:t>
              </a: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DB142E36-EAB0-A6B1-039E-BD62D855075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532698" y="1026782"/>
              <a:ext cx="1623186" cy="1572386"/>
              <a:chOff x="1886927" y="1457228"/>
              <a:chExt cx="2875573" cy="2785578"/>
            </a:xfrm>
            <a:effectLst>
              <a:outerShdw blurRad="266045" dist="264347" dir="2773610" algn="t" rotWithShape="0">
                <a:srgbClr val="002060">
                  <a:alpha val="42877"/>
                </a:srgbClr>
              </a:outerShdw>
            </a:effectLst>
            <a:scene3d>
              <a:camera prst="isometricBottomDown"/>
              <a:lightRig rig="threePt" dir="t"/>
            </a:scene3d>
          </p:grpSpPr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F891170F-92F9-E0EA-8B4B-D875F66ECB6B}"/>
                  </a:ext>
                </a:extLst>
              </p:cNvPr>
              <p:cNvSpPr/>
              <p:nvPr/>
            </p:nvSpPr>
            <p:spPr>
              <a:xfrm>
                <a:off x="1886927" y="2289031"/>
                <a:ext cx="1356362" cy="1066369"/>
              </a:xfrm>
              <a:custGeom>
                <a:avLst/>
                <a:gdLst>
                  <a:gd name="connsiteX0" fmla="*/ 218164 w 218164"/>
                  <a:gd name="connsiteY0" fmla="*/ 81893 h 171520"/>
                  <a:gd name="connsiteX1" fmla="*/ 77181 w 218164"/>
                  <a:gd name="connsiteY1" fmla="*/ 0 h 171520"/>
                  <a:gd name="connsiteX2" fmla="*/ 0 w 218164"/>
                  <a:gd name="connsiteY2" fmla="*/ 44973 h 171520"/>
                  <a:gd name="connsiteX3" fmla="*/ 0 w 218164"/>
                  <a:gd name="connsiteY3" fmla="*/ 134358 h 171520"/>
                  <a:gd name="connsiteX4" fmla="*/ 63777 w 218164"/>
                  <a:gd name="connsiteY4" fmla="*/ 171521 h 171520"/>
                  <a:gd name="connsiteX5" fmla="*/ 218164 w 218164"/>
                  <a:gd name="connsiteY5" fmla="*/ 81893 h 17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164" h="171520">
                    <a:moveTo>
                      <a:pt x="218164" y="81893"/>
                    </a:moveTo>
                    <a:lnTo>
                      <a:pt x="77181" y="0"/>
                    </a:lnTo>
                    <a:lnTo>
                      <a:pt x="0" y="44973"/>
                    </a:lnTo>
                    <a:lnTo>
                      <a:pt x="0" y="134358"/>
                    </a:lnTo>
                    <a:lnTo>
                      <a:pt x="63777" y="171521"/>
                    </a:lnTo>
                    <a:lnTo>
                      <a:pt x="218164" y="81893"/>
                    </a:lnTo>
                    <a:close/>
                  </a:path>
                </a:pathLst>
              </a:custGeom>
              <a:solidFill>
                <a:schemeClr val="accent3"/>
              </a:solidFill>
              <a:ln w="93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DA16C23F-39A9-E378-871C-F7E75D519DFF}"/>
                  </a:ext>
                </a:extLst>
              </p:cNvPr>
              <p:cNvSpPr/>
              <p:nvPr/>
            </p:nvSpPr>
            <p:spPr>
              <a:xfrm>
                <a:off x="2363257" y="1457228"/>
                <a:ext cx="959695" cy="1344463"/>
              </a:xfrm>
              <a:custGeom>
                <a:avLst/>
                <a:gdLst>
                  <a:gd name="connsiteX0" fmla="*/ 0 w 154362"/>
                  <a:gd name="connsiteY0" fmla="*/ 44692 h 216250"/>
                  <a:gd name="connsiteX1" fmla="*/ 0 w 154362"/>
                  <a:gd name="connsiteY1" fmla="*/ 134358 h 216250"/>
                  <a:gd name="connsiteX2" fmla="*/ 140983 w 154362"/>
                  <a:gd name="connsiteY2" fmla="*/ 216251 h 216250"/>
                  <a:gd name="connsiteX3" fmla="*/ 154363 w 154362"/>
                  <a:gd name="connsiteY3" fmla="*/ 208483 h 216250"/>
                  <a:gd name="connsiteX4" fmla="*/ 154363 w 154362"/>
                  <a:gd name="connsiteY4" fmla="*/ 44692 h 216250"/>
                  <a:gd name="connsiteX5" fmla="*/ 77182 w 154362"/>
                  <a:gd name="connsiteY5" fmla="*/ 0 h 216250"/>
                  <a:gd name="connsiteX6" fmla="*/ 0 w 154362"/>
                  <a:gd name="connsiteY6" fmla="*/ 44692 h 216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4362" h="216250">
                    <a:moveTo>
                      <a:pt x="0" y="44692"/>
                    </a:moveTo>
                    <a:lnTo>
                      <a:pt x="0" y="134358"/>
                    </a:lnTo>
                    <a:lnTo>
                      <a:pt x="140983" y="216251"/>
                    </a:lnTo>
                    <a:lnTo>
                      <a:pt x="154363" y="208483"/>
                    </a:lnTo>
                    <a:lnTo>
                      <a:pt x="154363" y="44692"/>
                    </a:lnTo>
                    <a:lnTo>
                      <a:pt x="77182" y="0"/>
                    </a:lnTo>
                    <a:lnTo>
                      <a:pt x="0" y="44692"/>
                    </a:lnTo>
                    <a:close/>
                  </a:path>
                </a:pathLst>
              </a:custGeom>
              <a:solidFill>
                <a:schemeClr val="bg1"/>
              </a:solidFill>
              <a:ln w="93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F51419D7-0107-F564-0CD9-BC2F50912699}"/>
                  </a:ext>
                </a:extLst>
              </p:cNvPr>
              <p:cNvSpPr/>
              <p:nvPr/>
            </p:nvSpPr>
            <p:spPr>
              <a:xfrm>
                <a:off x="3322952" y="1457228"/>
                <a:ext cx="959695" cy="1296180"/>
              </a:xfrm>
              <a:custGeom>
                <a:avLst/>
                <a:gdLst>
                  <a:gd name="connsiteX0" fmla="*/ 77181 w 154362"/>
                  <a:gd name="connsiteY0" fmla="*/ 0 h 208484"/>
                  <a:gd name="connsiteX1" fmla="*/ 0 w 154362"/>
                  <a:gd name="connsiteY1" fmla="*/ 44692 h 208484"/>
                  <a:gd name="connsiteX2" fmla="*/ 0 w 154362"/>
                  <a:gd name="connsiteY2" fmla="*/ 208484 h 208484"/>
                  <a:gd name="connsiteX3" fmla="*/ 154362 w 154362"/>
                  <a:gd name="connsiteY3" fmla="*/ 118872 h 208484"/>
                  <a:gd name="connsiteX4" fmla="*/ 154362 w 154362"/>
                  <a:gd name="connsiteY4" fmla="*/ 44692 h 208484"/>
                  <a:gd name="connsiteX5" fmla="*/ 77181 w 154362"/>
                  <a:gd name="connsiteY5" fmla="*/ 0 h 208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362" h="208484">
                    <a:moveTo>
                      <a:pt x="77181" y="0"/>
                    </a:moveTo>
                    <a:lnTo>
                      <a:pt x="0" y="44692"/>
                    </a:lnTo>
                    <a:lnTo>
                      <a:pt x="0" y="208484"/>
                    </a:lnTo>
                    <a:lnTo>
                      <a:pt x="154362" y="118872"/>
                    </a:lnTo>
                    <a:lnTo>
                      <a:pt x="154362" y="44692"/>
                    </a:lnTo>
                    <a:lnTo>
                      <a:pt x="7718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3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027B0C20-2EF0-8B7E-2E2D-9D4695D54863}"/>
                  </a:ext>
                </a:extLst>
              </p:cNvPr>
              <p:cNvSpPr/>
              <p:nvPr/>
            </p:nvSpPr>
            <p:spPr>
              <a:xfrm>
                <a:off x="3404304" y="2340041"/>
                <a:ext cx="1358196" cy="1067432"/>
              </a:xfrm>
              <a:custGeom>
                <a:avLst/>
                <a:gdLst>
                  <a:gd name="connsiteX0" fmla="*/ 0 w 218459"/>
                  <a:gd name="connsiteY0" fmla="*/ 89626 h 171691"/>
                  <a:gd name="connsiteX1" fmla="*/ 141278 w 218459"/>
                  <a:gd name="connsiteY1" fmla="*/ 171692 h 171691"/>
                  <a:gd name="connsiteX2" fmla="*/ 218459 w 218459"/>
                  <a:gd name="connsiteY2" fmla="*/ 126719 h 171691"/>
                  <a:gd name="connsiteX3" fmla="*/ 218459 w 218459"/>
                  <a:gd name="connsiteY3" fmla="*/ 37334 h 171691"/>
                  <a:gd name="connsiteX4" fmla="*/ 154388 w 218459"/>
                  <a:gd name="connsiteY4" fmla="*/ 0 h 171691"/>
                  <a:gd name="connsiteX5" fmla="*/ 0 w 218459"/>
                  <a:gd name="connsiteY5" fmla="*/ 89626 h 171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459" h="171691">
                    <a:moveTo>
                      <a:pt x="0" y="89626"/>
                    </a:moveTo>
                    <a:lnTo>
                      <a:pt x="141278" y="171692"/>
                    </a:lnTo>
                    <a:lnTo>
                      <a:pt x="218459" y="126719"/>
                    </a:lnTo>
                    <a:lnTo>
                      <a:pt x="218459" y="37334"/>
                    </a:lnTo>
                    <a:lnTo>
                      <a:pt x="154388" y="0"/>
                    </a:lnTo>
                    <a:lnTo>
                      <a:pt x="0" y="89626"/>
                    </a:lnTo>
                    <a:close/>
                  </a:path>
                </a:pathLst>
              </a:custGeom>
              <a:solidFill>
                <a:schemeClr val="bg1"/>
              </a:solidFill>
              <a:ln w="93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A52A7D16-7B6D-4A67-9D97-AD27E6453284}"/>
                  </a:ext>
                </a:extLst>
              </p:cNvPr>
              <p:cNvSpPr/>
              <p:nvPr/>
            </p:nvSpPr>
            <p:spPr>
              <a:xfrm>
                <a:off x="3399502" y="2893750"/>
                <a:ext cx="886655" cy="1345539"/>
              </a:xfrm>
              <a:custGeom>
                <a:avLst/>
                <a:gdLst>
                  <a:gd name="connsiteX0" fmla="*/ 0 w 142614"/>
                  <a:gd name="connsiteY0" fmla="*/ 776 h 216423"/>
                  <a:gd name="connsiteX1" fmla="*/ 0 w 142614"/>
                  <a:gd name="connsiteY1" fmla="*/ 178295 h 216423"/>
                  <a:gd name="connsiteX2" fmla="*/ 65434 w 142614"/>
                  <a:gd name="connsiteY2" fmla="*/ 216423 h 216423"/>
                  <a:gd name="connsiteX3" fmla="*/ 142615 w 142614"/>
                  <a:gd name="connsiteY3" fmla="*/ 171450 h 216423"/>
                  <a:gd name="connsiteX4" fmla="*/ 142615 w 142614"/>
                  <a:gd name="connsiteY4" fmla="*/ 82066 h 216423"/>
                  <a:gd name="connsiteX5" fmla="*/ 1336 w 142614"/>
                  <a:gd name="connsiteY5" fmla="*/ 0 h 216423"/>
                  <a:gd name="connsiteX6" fmla="*/ 0 w 142614"/>
                  <a:gd name="connsiteY6" fmla="*/ 776 h 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2614" h="216423">
                    <a:moveTo>
                      <a:pt x="0" y="776"/>
                    </a:moveTo>
                    <a:lnTo>
                      <a:pt x="0" y="178295"/>
                    </a:lnTo>
                    <a:lnTo>
                      <a:pt x="65434" y="216423"/>
                    </a:lnTo>
                    <a:lnTo>
                      <a:pt x="142615" y="171450"/>
                    </a:lnTo>
                    <a:lnTo>
                      <a:pt x="142615" y="82066"/>
                    </a:lnTo>
                    <a:lnTo>
                      <a:pt x="1336" y="0"/>
                    </a:lnTo>
                    <a:lnTo>
                      <a:pt x="0" y="776"/>
                    </a:lnTo>
                    <a:close/>
                  </a:path>
                </a:pathLst>
              </a:custGeom>
              <a:solidFill>
                <a:schemeClr val="accent3"/>
              </a:solidFill>
              <a:ln w="93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9FC117E9-16D8-99BF-C038-5E969F4A540A}"/>
                  </a:ext>
                </a:extLst>
              </p:cNvPr>
              <p:cNvSpPr/>
              <p:nvPr/>
            </p:nvSpPr>
            <p:spPr>
              <a:xfrm>
                <a:off x="2363257" y="2986894"/>
                <a:ext cx="886655" cy="1255912"/>
              </a:xfrm>
              <a:custGeom>
                <a:avLst/>
                <a:gdLst>
                  <a:gd name="connsiteX0" fmla="*/ 0 w 142614"/>
                  <a:gd name="connsiteY0" fmla="*/ 82792 h 202007"/>
                  <a:gd name="connsiteX1" fmla="*/ 0 w 142614"/>
                  <a:gd name="connsiteY1" fmla="*/ 157034 h 202007"/>
                  <a:gd name="connsiteX2" fmla="*/ 77182 w 142614"/>
                  <a:gd name="connsiteY2" fmla="*/ 202007 h 202007"/>
                  <a:gd name="connsiteX3" fmla="*/ 142614 w 142614"/>
                  <a:gd name="connsiteY3" fmla="*/ 163880 h 202007"/>
                  <a:gd name="connsiteX4" fmla="*/ 142614 w 142614"/>
                  <a:gd name="connsiteY4" fmla="*/ 0 h 202007"/>
                  <a:gd name="connsiteX5" fmla="*/ 0 w 142614"/>
                  <a:gd name="connsiteY5" fmla="*/ 82792 h 202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2614" h="202007">
                    <a:moveTo>
                      <a:pt x="0" y="82792"/>
                    </a:moveTo>
                    <a:lnTo>
                      <a:pt x="0" y="157034"/>
                    </a:lnTo>
                    <a:lnTo>
                      <a:pt x="77182" y="202007"/>
                    </a:lnTo>
                    <a:lnTo>
                      <a:pt x="142614" y="163880"/>
                    </a:lnTo>
                    <a:lnTo>
                      <a:pt x="142614" y="0"/>
                    </a:lnTo>
                    <a:lnTo>
                      <a:pt x="0" y="82792"/>
                    </a:lnTo>
                    <a:close/>
                  </a:path>
                </a:pathLst>
              </a:custGeom>
              <a:solidFill>
                <a:schemeClr val="bg1"/>
              </a:solidFill>
              <a:ln w="93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56" name="Graphic 6">
            <a:extLst>
              <a:ext uri="{FF2B5EF4-FFF2-40B4-BE49-F238E27FC236}">
                <a16:creationId xmlns:a16="http://schemas.microsoft.com/office/drawing/2014/main" id="{F2F2FAA6-2C00-3F58-3EA2-E8B2CD3C5925}"/>
              </a:ext>
            </a:extLst>
          </p:cNvPr>
          <p:cNvSpPr>
            <a:spLocks noChangeAspect="1"/>
          </p:cNvSpPr>
          <p:nvPr/>
        </p:nvSpPr>
        <p:spPr>
          <a:xfrm>
            <a:off x="10134395" y="1200924"/>
            <a:ext cx="742341" cy="204191"/>
          </a:xfrm>
          <a:custGeom>
            <a:avLst/>
            <a:gdLst>
              <a:gd name="connsiteX0" fmla="*/ 1397148 w 7771568"/>
              <a:gd name="connsiteY0" fmla="*/ 583615 h 2137675"/>
              <a:gd name="connsiteX1" fmla="*/ 1361348 w 7771568"/>
              <a:gd name="connsiteY1" fmla="*/ 584759 h 2137675"/>
              <a:gd name="connsiteX2" fmla="*/ 861296 w 7771568"/>
              <a:gd name="connsiteY2" fmla="*/ 912393 h 2137675"/>
              <a:gd name="connsiteX3" fmla="*/ 862210 w 7771568"/>
              <a:gd name="connsiteY3" fmla="*/ 1536107 h 2137675"/>
              <a:gd name="connsiteX4" fmla="*/ 1316535 w 7771568"/>
              <a:gd name="connsiteY4" fmla="*/ 1855734 h 2137675"/>
              <a:gd name="connsiteX5" fmla="*/ 1492571 w 7771568"/>
              <a:gd name="connsiteY5" fmla="*/ 2001161 h 2137675"/>
              <a:gd name="connsiteX6" fmla="*/ 1608859 w 7771568"/>
              <a:gd name="connsiteY6" fmla="*/ 2137675 h 2137675"/>
              <a:gd name="connsiteX7" fmla="*/ 1819788 w 7771568"/>
              <a:gd name="connsiteY7" fmla="*/ 2137675 h 2137675"/>
              <a:gd name="connsiteX8" fmla="*/ 1679545 w 7771568"/>
              <a:gd name="connsiteY8" fmla="*/ 1996012 h 2137675"/>
              <a:gd name="connsiteX9" fmla="*/ 1539309 w 7771568"/>
              <a:gd name="connsiteY9" fmla="*/ 1844762 h 2137675"/>
              <a:gd name="connsiteX10" fmla="*/ 1604869 w 7771568"/>
              <a:gd name="connsiteY10" fmla="*/ 1814839 h 2137675"/>
              <a:gd name="connsiteX11" fmla="*/ 1890238 w 7771568"/>
              <a:gd name="connsiteY11" fmla="*/ 1546947 h 2137675"/>
              <a:gd name="connsiteX12" fmla="*/ 1961825 w 7771568"/>
              <a:gd name="connsiteY12" fmla="*/ 1259080 h 2137675"/>
              <a:gd name="connsiteX13" fmla="*/ 1397148 w 7771568"/>
              <a:gd name="connsiteY13" fmla="*/ 583615 h 2137675"/>
              <a:gd name="connsiteX14" fmla="*/ 1582058 w 7771568"/>
              <a:gd name="connsiteY14" fmla="*/ 1675483 h 2137675"/>
              <a:gd name="connsiteX15" fmla="*/ 1233200 w 7771568"/>
              <a:gd name="connsiteY15" fmla="*/ 1699466 h 2137675"/>
              <a:gd name="connsiteX16" fmla="*/ 991494 w 7771568"/>
              <a:gd name="connsiteY16" fmla="*/ 1439359 h 2137675"/>
              <a:gd name="connsiteX17" fmla="*/ 1005404 w 7771568"/>
              <a:gd name="connsiteY17" fmla="*/ 963221 h 2137675"/>
              <a:gd name="connsiteX18" fmla="*/ 1386196 w 7771568"/>
              <a:gd name="connsiteY18" fmla="*/ 713046 h 2137675"/>
              <a:gd name="connsiteX19" fmla="*/ 1807693 w 7771568"/>
              <a:gd name="connsiteY19" fmla="*/ 1166338 h 2137675"/>
              <a:gd name="connsiteX20" fmla="*/ 1582182 w 7771568"/>
              <a:gd name="connsiteY20" fmla="*/ 1675372 h 2137675"/>
              <a:gd name="connsiteX21" fmla="*/ 1582058 w 7771568"/>
              <a:gd name="connsiteY21" fmla="*/ 1675483 h 2137675"/>
              <a:gd name="connsiteX22" fmla="*/ 5225602 w 7771568"/>
              <a:gd name="connsiteY22" fmla="*/ 940257 h 2137675"/>
              <a:gd name="connsiteX23" fmla="*/ 5023790 w 7771568"/>
              <a:gd name="connsiteY23" fmla="*/ 1046834 h 2137675"/>
              <a:gd name="connsiteX24" fmla="*/ 4987997 w 7771568"/>
              <a:gd name="connsiteY24" fmla="*/ 1102819 h 2137675"/>
              <a:gd name="connsiteX25" fmla="*/ 4987997 w 7771568"/>
              <a:gd name="connsiteY25" fmla="*/ 957273 h 2137675"/>
              <a:gd name="connsiteX26" fmla="*/ 4834883 w 7771568"/>
              <a:gd name="connsiteY26" fmla="*/ 957273 h 2137675"/>
              <a:gd name="connsiteX27" fmla="*/ 4834883 w 7771568"/>
              <a:gd name="connsiteY27" fmla="*/ 1830046 h 2137675"/>
              <a:gd name="connsiteX28" fmla="*/ 4987893 w 7771568"/>
              <a:gd name="connsiteY28" fmla="*/ 1830046 h 2137675"/>
              <a:gd name="connsiteX29" fmla="*/ 4987893 w 7771568"/>
              <a:gd name="connsiteY29" fmla="*/ 1551072 h 2137675"/>
              <a:gd name="connsiteX30" fmla="*/ 5026644 w 7771568"/>
              <a:gd name="connsiteY30" fmla="*/ 1196365 h 2137675"/>
              <a:gd name="connsiteX31" fmla="*/ 5241563 w 7771568"/>
              <a:gd name="connsiteY31" fmla="*/ 1075752 h 2137675"/>
              <a:gd name="connsiteX32" fmla="*/ 5296281 w 7771568"/>
              <a:gd name="connsiteY32" fmla="*/ 1091742 h 2137675"/>
              <a:gd name="connsiteX33" fmla="*/ 5296281 w 7771568"/>
              <a:gd name="connsiteY33" fmla="*/ 940493 h 2137675"/>
              <a:gd name="connsiteX34" fmla="*/ 5225602 w 7771568"/>
              <a:gd name="connsiteY34" fmla="*/ 940493 h 2137675"/>
              <a:gd name="connsiteX35" fmla="*/ 5225602 w 7771568"/>
              <a:gd name="connsiteY35" fmla="*/ 940257 h 2137675"/>
              <a:gd name="connsiteX36" fmla="*/ 4326054 w 7771568"/>
              <a:gd name="connsiteY36" fmla="*/ 932258 h 2137675"/>
              <a:gd name="connsiteX37" fmla="*/ 4232585 w 7771568"/>
              <a:gd name="connsiteY37" fmla="*/ 943237 h 2137675"/>
              <a:gd name="connsiteX38" fmla="*/ 3919271 w 7771568"/>
              <a:gd name="connsiteY38" fmla="*/ 1395601 h 2137675"/>
              <a:gd name="connsiteX39" fmla="*/ 4033633 w 7771568"/>
              <a:gd name="connsiteY39" fmla="*/ 1738309 h 2137675"/>
              <a:gd name="connsiteX40" fmla="*/ 4555562 w 7771568"/>
              <a:gd name="connsiteY40" fmla="*/ 1812912 h 2137675"/>
              <a:gd name="connsiteX41" fmla="*/ 4628188 w 7771568"/>
              <a:gd name="connsiteY41" fmla="*/ 1780924 h 2137675"/>
              <a:gd name="connsiteX42" fmla="*/ 4628188 w 7771568"/>
              <a:gd name="connsiteY42" fmla="*/ 1643613 h 2137675"/>
              <a:gd name="connsiteX43" fmla="*/ 4555562 w 7771568"/>
              <a:gd name="connsiteY43" fmla="*/ 1681313 h 2137675"/>
              <a:gd name="connsiteX44" fmla="*/ 4166769 w 7771568"/>
              <a:gd name="connsiteY44" fmla="*/ 1668510 h 2137675"/>
              <a:gd name="connsiteX45" fmla="*/ 4062479 w 7771568"/>
              <a:gd name="connsiteY45" fmla="*/ 1437425 h 2137675"/>
              <a:gd name="connsiteX46" fmla="*/ 4679837 w 7771568"/>
              <a:gd name="connsiteY46" fmla="*/ 1437425 h 2137675"/>
              <a:gd name="connsiteX47" fmla="*/ 4679837 w 7771568"/>
              <a:gd name="connsiteY47" fmla="*/ 1319750 h 2137675"/>
              <a:gd name="connsiteX48" fmla="*/ 4326054 w 7771568"/>
              <a:gd name="connsiteY48" fmla="*/ 932258 h 2137675"/>
              <a:gd name="connsiteX49" fmla="*/ 4076381 w 7771568"/>
              <a:gd name="connsiteY49" fmla="*/ 1314961 h 2137675"/>
              <a:gd name="connsiteX50" fmla="*/ 4183775 w 7771568"/>
              <a:gd name="connsiteY50" fmla="*/ 1106589 h 2137675"/>
              <a:gd name="connsiteX51" fmla="*/ 4316938 w 7771568"/>
              <a:gd name="connsiteY51" fmla="*/ 1063864 h 2137675"/>
              <a:gd name="connsiteX52" fmla="*/ 4446229 w 7771568"/>
              <a:gd name="connsiteY52" fmla="*/ 1107622 h 2137675"/>
              <a:gd name="connsiteX53" fmla="*/ 4536747 w 7771568"/>
              <a:gd name="connsiteY53" fmla="*/ 1313824 h 2137675"/>
              <a:gd name="connsiteX54" fmla="*/ 4076381 w 7771568"/>
              <a:gd name="connsiteY54" fmla="*/ 1313824 h 2137675"/>
              <a:gd name="connsiteX55" fmla="*/ 4076381 w 7771568"/>
              <a:gd name="connsiteY55" fmla="*/ 1314961 h 2137675"/>
              <a:gd name="connsiteX56" fmla="*/ 385074 w 7771568"/>
              <a:gd name="connsiteY56" fmla="*/ 1157542 h 2137675"/>
              <a:gd name="connsiteX57" fmla="*/ 154437 w 7771568"/>
              <a:gd name="connsiteY57" fmla="*/ 898447 h 2137675"/>
              <a:gd name="connsiteX58" fmla="*/ 634414 w 7771568"/>
              <a:gd name="connsiteY58" fmla="*/ 783871 h 2137675"/>
              <a:gd name="connsiteX59" fmla="*/ 635565 w 7771568"/>
              <a:gd name="connsiteY59" fmla="*/ 624405 h 2137675"/>
              <a:gd name="connsiteX60" fmla="*/ 417797 w 7771568"/>
              <a:gd name="connsiteY60" fmla="*/ 583504 h 2137675"/>
              <a:gd name="connsiteX61" fmla="*/ 34162 w 7771568"/>
              <a:gd name="connsiteY61" fmla="*/ 776787 h 2137675"/>
              <a:gd name="connsiteX62" fmla="*/ 304373 w 7771568"/>
              <a:gd name="connsiteY62" fmla="*/ 1280803 h 2137675"/>
              <a:gd name="connsiteX63" fmla="*/ 531241 w 7771568"/>
              <a:gd name="connsiteY63" fmla="*/ 1538970 h 2137675"/>
              <a:gd name="connsiteX64" fmla="*/ 92767 w 7771568"/>
              <a:gd name="connsiteY64" fmla="*/ 1668399 h 2137675"/>
              <a:gd name="connsiteX65" fmla="*/ 6124 w 7771568"/>
              <a:gd name="connsiteY65" fmla="*/ 1626471 h 2137675"/>
              <a:gd name="connsiteX66" fmla="*/ 2254 w 7771568"/>
              <a:gd name="connsiteY66" fmla="*/ 1798973 h 2137675"/>
              <a:gd name="connsiteX67" fmla="*/ 173263 w 7771568"/>
              <a:gd name="connsiteY67" fmla="*/ 1847617 h 2137675"/>
              <a:gd name="connsiteX68" fmla="*/ 681173 w 7771568"/>
              <a:gd name="connsiteY68" fmla="*/ 1584661 h 2137675"/>
              <a:gd name="connsiteX69" fmla="*/ 385085 w 7771568"/>
              <a:gd name="connsiteY69" fmla="*/ 1157410 h 2137675"/>
              <a:gd name="connsiteX70" fmla="*/ 385074 w 7771568"/>
              <a:gd name="connsiteY70" fmla="*/ 1157542 h 2137675"/>
              <a:gd name="connsiteX71" fmla="*/ 6580722 w 7771568"/>
              <a:gd name="connsiteY71" fmla="*/ 930206 h 2137675"/>
              <a:gd name="connsiteX72" fmla="*/ 6486082 w 7771568"/>
              <a:gd name="connsiteY72" fmla="*/ 941290 h 2137675"/>
              <a:gd name="connsiteX73" fmla="*/ 6174029 w 7771568"/>
              <a:gd name="connsiteY73" fmla="*/ 1393674 h 2137675"/>
              <a:gd name="connsiteX74" fmla="*/ 6288274 w 7771568"/>
              <a:gd name="connsiteY74" fmla="*/ 1735232 h 2137675"/>
              <a:gd name="connsiteX75" fmla="*/ 6811248 w 7771568"/>
              <a:gd name="connsiteY75" fmla="*/ 1809945 h 2137675"/>
              <a:gd name="connsiteX76" fmla="*/ 6883638 w 7771568"/>
              <a:gd name="connsiteY76" fmla="*/ 1778199 h 2137675"/>
              <a:gd name="connsiteX77" fmla="*/ 6883638 w 7771568"/>
              <a:gd name="connsiteY77" fmla="*/ 1640674 h 2137675"/>
              <a:gd name="connsiteX78" fmla="*/ 6811137 w 7771568"/>
              <a:gd name="connsiteY78" fmla="*/ 1678575 h 2137675"/>
              <a:gd name="connsiteX79" fmla="*/ 6422358 w 7771568"/>
              <a:gd name="connsiteY79" fmla="*/ 1665557 h 2137675"/>
              <a:gd name="connsiteX80" fmla="*/ 6317929 w 7771568"/>
              <a:gd name="connsiteY80" fmla="*/ 1434451 h 2137675"/>
              <a:gd name="connsiteX81" fmla="*/ 6934270 w 7771568"/>
              <a:gd name="connsiteY81" fmla="*/ 1434451 h 2137675"/>
              <a:gd name="connsiteX82" fmla="*/ 6934270 w 7771568"/>
              <a:gd name="connsiteY82" fmla="*/ 1316798 h 2137675"/>
              <a:gd name="connsiteX83" fmla="*/ 6580369 w 7771568"/>
              <a:gd name="connsiteY83" fmla="*/ 930456 h 2137675"/>
              <a:gd name="connsiteX84" fmla="*/ 6580722 w 7771568"/>
              <a:gd name="connsiteY84" fmla="*/ 930206 h 2137675"/>
              <a:gd name="connsiteX85" fmla="*/ 6331036 w 7771568"/>
              <a:gd name="connsiteY85" fmla="*/ 1312902 h 2137675"/>
              <a:gd name="connsiteX86" fmla="*/ 6438533 w 7771568"/>
              <a:gd name="connsiteY86" fmla="*/ 1103609 h 2137675"/>
              <a:gd name="connsiteX87" fmla="*/ 6571592 w 7771568"/>
              <a:gd name="connsiteY87" fmla="*/ 1060773 h 2137675"/>
              <a:gd name="connsiteX88" fmla="*/ 6700890 w 7771568"/>
              <a:gd name="connsiteY88" fmla="*/ 1104642 h 2137675"/>
              <a:gd name="connsiteX89" fmla="*/ 6791415 w 7771568"/>
              <a:gd name="connsiteY89" fmla="*/ 1311869 h 2137675"/>
              <a:gd name="connsiteX90" fmla="*/ 6331153 w 7771568"/>
              <a:gd name="connsiteY90" fmla="*/ 1311869 h 2137675"/>
              <a:gd name="connsiteX91" fmla="*/ 6331036 w 7771568"/>
              <a:gd name="connsiteY91" fmla="*/ 1312902 h 2137675"/>
              <a:gd name="connsiteX92" fmla="*/ 3524562 w 7771568"/>
              <a:gd name="connsiteY92" fmla="*/ 1159483 h 2137675"/>
              <a:gd name="connsiteX93" fmla="*/ 3294043 w 7771568"/>
              <a:gd name="connsiteY93" fmla="*/ 900381 h 2137675"/>
              <a:gd name="connsiteX94" fmla="*/ 3774020 w 7771568"/>
              <a:gd name="connsiteY94" fmla="*/ 785812 h 2137675"/>
              <a:gd name="connsiteX95" fmla="*/ 3775163 w 7771568"/>
              <a:gd name="connsiteY95" fmla="*/ 626344 h 2137675"/>
              <a:gd name="connsiteX96" fmla="*/ 3557404 w 7771568"/>
              <a:gd name="connsiteY96" fmla="*/ 585664 h 2137675"/>
              <a:gd name="connsiteX97" fmla="*/ 3173654 w 7771568"/>
              <a:gd name="connsiteY97" fmla="*/ 778950 h 2137675"/>
              <a:gd name="connsiteX98" fmla="*/ 3444081 w 7771568"/>
              <a:gd name="connsiteY98" fmla="*/ 1282966 h 2137675"/>
              <a:gd name="connsiteX99" fmla="*/ 3670734 w 7771568"/>
              <a:gd name="connsiteY99" fmla="*/ 1540002 h 2137675"/>
              <a:gd name="connsiteX100" fmla="*/ 3232363 w 7771568"/>
              <a:gd name="connsiteY100" fmla="*/ 1669425 h 2137675"/>
              <a:gd name="connsiteX101" fmla="*/ 3145723 w 7771568"/>
              <a:gd name="connsiteY101" fmla="*/ 1627726 h 2137675"/>
              <a:gd name="connsiteX102" fmla="*/ 3141844 w 7771568"/>
              <a:gd name="connsiteY102" fmla="*/ 1800220 h 2137675"/>
              <a:gd name="connsiteX103" fmla="*/ 3311721 w 7771568"/>
              <a:gd name="connsiteY103" fmla="*/ 1848886 h 2137675"/>
              <a:gd name="connsiteX104" fmla="*/ 3819865 w 7771568"/>
              <a:gd name="connsiteY104" fmla="*/ 1586131 h 2137675"/>
              <a:gd name="connsiteX105" fmla="*/ 3524576 w 7771568"/>
              <a:gd name="connsiteY105" fmla="*/ 1159691 h 2137675"/>
              <a:gd name="connsiteX106" fmla="*/ 3524562 w 7771568"/>
              <a:gd name="connsiteY106" fmla="*/ 1159483 h 2137675"/>
              <a:gd name="connsiteX107" fmla="*/ 7480346 w 7771568"/>
              <a:gd name="connsiteY107" fmla="*/ 938205 h 2137675"/>
              <a:gd name="connsiteX108" fmla="*/ 7278555 w 7771568"/>
              <a:gd name="connsiteY108" fmla="*/ 1044900 h 2137675"/>
              <a:gd name="connsiteX109" fmla="*/ 7242741 w 7771568"/>
              <a:gd name="connsiteY109" fmla="*/ 1100649 h 2137675"/>
              <a:gd name="connsiteX110" fmla="*/ 7242741 w 7771568"/>
              <a:gd name="connsiteY110" fmla="*/ 955340 h 2137675"/>
              <a:gd name="connsiteX111" fmla="*/ 7089648 w 7771568"/>
              <a:gd name="connsiteY111" fmla="*/ 955340 h 2137675"/>
              <a:gd name="connsiteX112" fmla="*/ 7089648 w 7771568"/>
              <a:gd name="connsiteY112" fmla="*/ 1827870 h 2137675"/>
              <a:gd name="connsiteX113" fmla="*/ 7242672 w 7771568"/>
              <a:gd name="connsiteY113" fmla="*/ 1827870 h 2137675"/>
              <a:gd name="connsiteX114" fmla="*/ 7242672 w 7771568"/>
              <a:gd name="connsiteY114" fmla="*/ 1548923 h 2137675"/>
              <a:gd name="connsiteX115" fmla="*/ 7281395 w 7771568"/>
              <a:gd name="connsiteY115" fmla="*/ 1194327 h 2137675"/>
              <a:gd name="connsiteX116" fmla="*/ 7496349 w 7771568"/>
              <a:gd name="connsiteY116" fmla="*/ 1073804 h 2137675"/>
              <a:gd name="connsiteX117" fmla="*/ 7551074 w 7771568"/>
              <a:gd name="connsiteY117" fmla="*/ 1089795 h 2137675"/>
              <a:gd name="connsiteX118" fmla="*/ 7551074 w 7771568"/>
              <a:gd name="connsiteY118" fmla="*/ 938212 h 2137675"/>
              <a:gd name="connsiteX119" fmla="*/ 7480346 w 7771568"/>
              <a:gd name="connsiteY119" fmla="*/ 938205 h 2137675"/>
              <a:gd name="connsiteX120" fmla="*/ 2306948 w 7771568"/>
              <a:gd name="connsiteY120" fmla="*/ 1154451 h 2137675"/>
              <a:gd name="connsiteX121" fmla="*/ 2306948 w 7771568"/>
              <a:gd name="connsiteY121" fmla="*/ 598572 h 2137675"/>
              <a:gd name="connsiteX122" fmla="*/ 2152581 w 7771568"/>
              <a:gd name="connsiteY122" fmla="*/ 598572 h 2137675"/>
              <a:gd name="connsiteX123" fmla="*/ 2152581 w 7771568"/>
              <a:gd name="connsiteY123" fmla="*/ 1829817 h 2137675"/>
              <a:gd name="connsiteX124" fmla="*/ 2801756 w 7771568"/>
              <a:gd name="connsiteY124" fmla="*/ 1829817 h 2137675"/>
              <a:gd name="connsiteX125" fmla="*/ 2801756 w 7771568"/>
              <a:gd name="connsiteY125" fmla="*/ 1684404 h 2137675"/>
              <a:gd name="connsiteX126" fmla="*/ 2306948 w 7771568"/>
              <a:gd name="connsiteY126" fmla="*/ 1684404 h 2137675"/>
              <a:gd name="connsiteX127" fmla="*/ 2306948 w 7771568"/>
              <a:gd name="connsiteY127" fmla="*/ 1154451 h 2137675"/>
              <a:gd name="connsiteX128" fmla="*/ 5876821 w 7771568"/>
              <a:gd name="connsiteY128" fmla="*/ 1327749 h 2137675"/>
              <a:gd name="connsiteX129" fmla="*/ 5749588 w 7771568"/>
              <a:gd name="connsiteY129" fmla="*/ 1659486 h 2137675"/>
              <a:gd name="connsiteX130" fmla="*/ 5627245 w 7771568"/>
              <a:gd name="connsiteY130" fmla="*/ 1325912 h 2137675"/>
              <a:gd name="connsiteX131" fmla="*/ 5502970 w 7771568"/>
              <a:gd name="connsiteY131" fmla="*/ 956255 h 2137675"/>
              <a:gd name="connsiteX132" fmla="*/ 5344959 w 7771568"/>
              <a:gd name="connsiteY132" fmla="*/ 956255 h 2137675"/>
              <a:gd name="connsiteX133" fmla="*/ 5671026 w 7771568"/>
              <a:gd name="connsiteY133" fmla="*/ 1829817 h 2137675"/>
              <a:gd name="connsiteX134" fmla="*/ 5817178 w 7771568"/>
              <a:gd name="connsiteY134" fmla="*/ 1829817 h 2137675"/>
              <a:gd name="connsiteX135" fmla="*/ 5989002 w 7771568"/>
              <a:gd name="connsiteY135" fmla="*/ 1397548 h 2137675"/>
              <a:gd name="connsiteX136" fmla="*/ 6164012 w 7771568"/>
              <a:gd name="connsiteY136" fmla="*/ 956365 h 2137675"/>
              <a:gd name="connsiteX137" fmla="*/ 6012949 w 7771568"/>
              <a:gd name="connsiteY137" fmla="*/ 956365 h 2137675"/>
              <a:gd name="connsiteX138" fmla="*/ 5876710 w 7771568"/>
              <a:gd name="connsiteY138" fmla="*/ 1327853 h 2137675"/>
              <a:gd name="connsiteX139" fmla="*/ 5876821 w 7771568"/>
              <a:gd name="connsiteY139" fmla="*/ 1327749 h 2137675"/>
              <a:gd name="connsiteX140" fmla="*/ 2662657 w 7771568"/>
              <a:gd name="connsiteY140" fmla="*/ 263061 h 2137675"/>
              <a:gd name="connsiteX141" fmla="*/ 2725356 w 7771568"/>
              <a:gd name="connsiteY141" fmla="*/ 237939 h 2137675"/>
              <a:gd name="connsiteX142" fmla="*/ 2751111 w 7771568"/>
              <a:gd name="connsiteY142" fmla="*/ 176247 h 2137675"/>
              <a:gd name="connsiteX143" fmla="*/ 2725356 w 7771568"/>
              <a:gd name="connsiteY143" fmla="*/ 114555 h 2137675"/>
              <a:gd name="connsiteX144" fmla="*/ 2663786 w 7771568"/>
              <a:gd name="connsiteY144" fmla="*/ 90560 h 2137675"/>
              <a:gd name="connsiteX145" fmla="*/ 2601080 w 7771568"/>
              <a:gd name="connsiteY145" fmla="*/ 115466 h 2137675"/>
              <a:gd name="connsiteX146" fmla="*/ 2576232 w 7771568"/>
              <a:gd name="connsiteY146" fmla="*/ 177164 h 2137675"/>
              <a:gd name="connsiteX147" fmla="*/ 2601080 w 7771568"/>
              <a:gd name="connsiteY147" fmla="*/ 238856 h 2137675"/>
              <a:gd name="connsiteX148" fmla="*/ 2662657 w 7771568"/>
              <a:gd name="connsiteY148" fmla="*/ 262840 h 2137675"/>
              <a:gd name="connsiteX149" fmla="*/ 2662657 w 7771568"/>
              <a:gd name="connsiteY149" fmla="*/ 263061 h 2137675"/>
              <a:gd name="connsiteX150" fmla="*/ 2607931 w 7771568"/>
              <a:gd name="connsiteY150" fmla="*/ 121414 h 2137675"/>
              <a:gd name="connsiteX151" fmla="*/ 2663793 w 7771568"/>
              <a:gd name="connsiteY151" fmla="*/ 99705 h 2137675"/>
              <a:gd name="connsiteX152" fmla="*/ 2718532 w 7771568"/>
              <a:gd name="connsiteY152" fmla="*/ 121414 h 2137675"/>
              <a:gd name="connsiteX153" fmla="*/ 2741323 w 7771568"/>
              <a:gd name="connsiteY153" fmla="*/ 176247 h 2137675"/>
              <a:gd name="connsiteX154" fmla="*/ 2718532 w 7771568"/>
              <a:gd name="connsiteY154" fmla="*/ 231992 h 2137675"/>
              <a:gd name="connsiteX155" fmla="*/ 2663793 w 7771568"/>
              <a:gd name="connsiteY155" fmla="*/ 253921 h 2137675"/>
              <a:gd name="connsiteX156" fmla="*/ 2609074 w 7771568"/>
              <a:gd name="connsiteY156" fmla="*/ 231992 h 2137675"/>
              <a:gd name="connsiteX157" fmla="*/ 2586263 w 7771568"/>
              <a:gd name="connsiteY157" fmla="*/ 176247 h 2137675"/>
              <a:gd name="connsiteX158" fmla="*/ 2607931 w 7771568"/>
              <a:gd name="connsiteY158" fmla="*/ 121414 h 2137675"/>
              <a:gd name="connsiteX159" fmla="*/ 2644757 w 7771568"/>
              <a:gd name="connsiteY159" fmla="*/ 184248 h 2137675"/>
              <a:gd name="connsiteX160" fmla="*/ 2654787 w 7771568"/>
              <a:gd name="connsiteY160" fmla="*/ 184248 h 2137675"/>
              <a:gd name="connsiteX161" fmla="*/ 2674738 w 7771568"/>
              <a:gd name="connsiteY161" fmla="*/ 204125 h 2137675"/>
              <a:gd name="connsiteX162" fmla="*/ 2686715 w 7771568"/>
              <a:gd name="connsiteY162" fmla="*/ 231075 h 2137675"/>
              <a:gd name="connsiteX163" fmla="*/ 2705523 w 7771568"/>
              <a:gd name="connsiteY163" fmla="*/ 231075 h 2137675"/>
              <a:gd name="connsiteX164" fmla="*/ 2690705 w 7771568"/>
              <a:gd name="connsiteY164" fmla="*/ 201137 h 2137675"/>
              <a:gd name="connsiteX165" fmla="*/ 2671773 w 7771568"/>
              <a:gd name="connsiteY165" fmla="*/ 180229 h 2137675"/>
              <a:gd name="connsiteX166" fmla="*/ 2692527 w 7771568"/>
              <a:gd name="connsiteY166" fmla="*/ 169262 h 2137675"/>
              <a:gd name="connsiteX167" fmla="*/ 2699364 w 7771568"/>
              <a:gd name="connsiteY167" fmla="*/ 149270 h 2137675"/>
              <a:gd name="connsiteX168" fmla="*/ 2690477 w 7771568"/>
              <a:gd name="connsiteY168" fmla="*/ 128256 h 2137675"/>
              <a:gd name="connsiteX169" fmla="*/ 2658549 w 7771568"/>
              <a:gd name="connsiteY169" fmla="*/ 119465 h 2137675"/>
              <a:gd name="connsiteX170" fmla="*/ 2626863 w 7771568"/>
              <a:gd name="connsiteY170" fmla="*/ 119465 h 2137675"/>
              <a:gd name="connsiteX171" fmla="*/ 2626863 w 7771568"/>
              <a:gd name="connsiteY171" fmla="*/ 231075 h 2137675"/>
              <a:gd name="connsiteX172" fmla="*/ 2642824 w 7771568"/>
              <a:gd name="connsiteY172" fmla="*/ 231075 h 2137675"/>
              <a:gd name="connsiteX173" fmla="*/ 2642824 w 7771568"/>
              <a:gd name="connsiteY173" fmla="*/ 184238 h 2137675"/>
              <a:gd name="connsiteX174" fmla="*/ 2644757 w 7771568"/>
              <a:gd name="connsiteY174" fmla="*/ 184248 h 2137675"/>
              <a:gd name="connsiteX175" fmla="*/ 2644757 w 7771568"/>
              <a:gd name="connsiteY175" fmla="*/ 132382 h 2137675"/>
              <a:gd name="connsiteX176" fmla="*/ 2658674 w 7771568"/>
              <a:gd name="connsiteY176" fmla="*/ 132382 h 2137675"/>
              <a:gd name="connsiteX177" fmla="*/ 2679642 w 7771568"/>
              <a:gd name="connsiteY177" fmla="*/ 137401 h 2137675"/>
              <a:gd name="connsiteX178" fmla="*/ 2684429 w 7771568"/>
              <a:gd name="connsiteY178" fmla="*/ 151340 h 2137675"/>
              <a:gd name="connsiteX179" fmla="*/ 2661632 w 7771568"/>
              <a:gd name="connsiteY179" fmla="*/ 170310 h 2137675"/>
              <a:gd name="connsiteX180" fmla="*/ 2644535 w 7771568"/>
              <a:gd name="connsiteY180" fmla="*/ 170310 h 2137675"/>
              <a:gd name="connsiteX181" fmla="*/ 2644535 w 7771568"/>
              <a:gd name="connsiteY181" fmla="*/ 132382 h 2137675"/>
              <a:gd name="connsiteX182" fmla="*/ 2644757 w 7771568"/>
              <a:gd name="connsiteY182" fmla="*/ 132382 h 2137675"/>
              <a:gd name="connsiteX183" fmla="*/ 94801 w 7771568"/>
              <a:gd name="connsiteY183" fmla="*/ 174303 h 2137675"/>
              <a:gd name="connsiteX184" fmla="*/ 92751 w 7771568"/>
              <a:gd name="connsiteY184" fmla="*/ 89543 h 2137675"/>
              <a:gd name="connsiteX185" fmla="*/ 93666 w 7771568"/>
              <a:gd name="connsiteY185" fmla="*/ 89543 h 2137675"/>
              <a:gd name="connsiteX186" fmla="*/ 106546 w 7771568"/>
              <a:gd name="connsiteY186" fmla="*/ 134547 h 2137675"/>
              <a:gd name="connsiteX187" fmla="*/ 254753 w 7771568"/>
              <a:gd name="connsiteY187" fmla="*/ 466290 h 2137675"/>
              <a:gd name="connsiteX188" fmla="*/ 279610 w 7771568"/>
              <a:gd name="connsiteY188" fmla="*/ 466290 h 2137675"/>
              <a:gd name="connsiteX189" fmla="*/ 427817 w 7771568"/>
              <a:gd name="connsiteY189" fmla="*/ 131581 h 2137675"/>
              <a:gd name="connsiteX190" fmla="*/ 440708 w 7771568"/>
              <a:gd name="connsiteY190" fmla="*/ 89653 h 2137675"/>
              <a:gd name="connsiteX191" fmla="*/ 441844 w 7771568"/>
              <a:gd name="connsiteY191" fmla="*/ 89653 h 2137675"/>
              <a:gd name="connsiteX192" fmla="*/ 437859 w 7771568"/>
              <a:gd name="connsiteY192" fmla="*/ 174530 h 2137675"/>
              <a:gd name="connsiteX193" fmla="*/ 437859 w 7771568"/>
              <a:gd name="connsiteY193" fmla="*/ 467323 h 2137675"/>
              <a:gd name="connsiteX194" fmla="*/ 488583 w 7771568"/>
              <a:gd name="connsiteY194" fmla="*/ 467323 h 2137675"/>
              <a:gd name="connsiteX195" fmla="*/ 488583 w 7771568"/>
              <a:gd name="connsiteY195" fmla="*/ 32081 h 2137675"/>
              <a:gd name="connsiteX196" fmla="*/ 424968 w 7771568"/>
              <a:gd name="connsiteY196" fmla="*/ 32081 h 2137675"/>
              <a:gd name="connsiteX197" fmla="*/ 288732 w 7771568"/>
              <a:gd name="connsiteY197" fmla="*/ 334803 h 2137675"/>
              <a:gd name="connsiteX198" fmla="*/ 267865 w 7771568"/>
              <a:gd name="connsiteY198" fmla="*/ 388500 h 2137675"/>
              <a:gd name="connsiteX199" fmla="*/ 265804 w 7771568"/>
              <a:gd name="connsiteY199" fmla="*/ 388500 h 2137675"/>
              <a:gd name="connsiteX200" fmla="*/ 245974 w 7771568"/>
              <a:gd name="connsiteY200" fmla="*/ 336859 h 2137675"/>
              <a:gd name="connsiteX201" fmla="*/ 112802 w 7771568"/>
              <a:gd name="connsiteY201" fmla="*/ 31043 h 2137675"/>
              <a:gd name="connsiteX202" fmla="*/ 45202 w 7771568"/>
              <a:gd name="connsiteY202" fmla="*/ 31043 h 2137675"/>
              <a:gd name="connsiteX203" fmla="*/ 45202 w 7771568"/>
              <a:gd name="connsiteY203" fmla="*/ 466280 h 2137675"/>
              <a:gd name="connsiteX204" fmla="*/ 93997 w 7771568"/>
              <a:gd name="connsiteY204" fmla="*/ 466280 h 2137675"/>
              <a:gd name="connsiteX205" fmla="*/ 93997 w 7771568"/>
              <a:gd name="connsiteY205" fmla="*/ 174519 h 2137675"/>
              <a:gd name="connsiteX206" fmla="*/ 94801 w 7771568"/>
              <a:gd name="connsiteY206" fmla="*/ 174303 h 2137675"/>
              <a:gd name="connsiteX207" fmla="*/ 599751 w 7771568"/>
              <a:gd name="connsiteY207" fmla="*/ 175115 h 2137675"/>
              <a:gd name="connsiteX208" fmla="*/ 643540 w 7771568"/>
              <a:gd name="connsiteY208" fmla="*/ 175115 h 2137675"/>
              <a:gd name="connsiteX209" fmla="*/ 643540 w 7771568"/>
              <a:gd name="connsiteY209" fmla="*/ 446187 h 2137675"/>
              <a:gd name="connsiteX210" fmla="*/ 599751 w 7771568"/>
              <a:gd name="connsiteY210" fmla="*/ 446187 h 2137675"/>
              <a:gd name="connsiteX211" fmla="*/ 599751 w 7771568"/>
              <a:gd name="connsiteY211" fmla="*/ 175115 h 2137675"/>
              <a:gd name="connsiteX212" fmla="*/ 621642 w 7771568"/>
              <a:gd name="connsiteY212" fmla="*/ 75720 h 2137675"/>
              <a:gd name="connsiteX213" fmla="*/ 644445 w 7771568"/>
              <a:gd name="connsiteY213" fmla="*/ 66586 h 2137675"/>
              <a:gd name="connsiteX214" fmla="*/ 654486 w 7771568"/>
              <a:gd name="connsiteY214" fmla="*/ 43739 h 2137675"/>
              <a:gd name="connsiteX215" fmla="*/ 644565 w 7771568"/>
              <a:gd name="connsiteY215" fmla="*/ 20892 h 2137675"/>
              <a:gd name="connsiteX216" fmla="*/ 621532 w 7771568"/>
              <a:gd name="connsiteY216" fmla="*/ 11742 h 2137675"/>
              <a:gd name="connsiteX217" fmla="*/ 598726 w 7771568"/>
              <a:gd name="connsiteY217" fmla="*/ 20892 h 2137675"/>
              <a:gd name="connsiteX218" fmla="*/ 588700 w 7771568"/>
              <a:gd name="connsiteY218" fmla="*/ 43739 h 2137675"/>
              <a:gd name="connsiteX219" fmla="*/ 598726 w 7771568"/>
              <a:gd name="connsiteY219" fmla="*/ 66586 h 2137675"/>
              <a:gd name="connsiteX220" fmla="*/ 621642 w 7771568"/>
              <a:gd name="connsiteY220" fmla="*/ 75720 h 2137675"/>
              <a:gd name="connsiteX221" fmla="*/ 955700 w 7771568"/>
              <a:gd name="connsiteY221" fmla="*/ 452135 h 2137675"/>
              <a:gd name="connsiteX222" fmla="*/ 955700 w 7771568"/>
              <a:gd name="connsiteY222" fmla="*/ 404377 h 2137675"/>
              <a:gd name="connsiteX223" fmla="*/ 879306 w 7771568"/>
              <a:gd name="connsiteY223" fmla="*/ 431232 h 2137675"/>
              <a:gd name="connsiteX224" fmla="*/ 802580 w 7771568"/>
              <a:gd name="connsiteY224" fmla="*/ 399256 h 2137675"/>
              <a:gd name="connsiteX225" fmla="*/ 773742 w 7771568"/>
              <a:gd name="connsiteY225" fmla="*/ 313570 h 2137675"/>
              <a:gd name="connsiteX226" fmla="*/ 804520 w 7771568"/>
              <a:gd name="connsiteY226" fmla="*/ 223083 h 2137675"/>
              <a:gd name="connsiteX227" fmla="*/ 882057 w 7771568"/>
              <a:gd name="connsiteY227" fmla="*/ 190186 h 2137675"/>
              <a:gd name="connsiteX228" fmla="*/ 955707 w 7771568"/>
              <a:gd name="connsiteY228" fmla="*/ 214191 h 2137675"/>
              <a:gd name="connsiteX229" fmla="*/ 955707 w 7771568"/>
              <a:gd name="connsiteY229" fmla="*/ 163356 h 2137675"/>
              <a:gd name="connsiteX230" fmla="*/ 884107 w 7771568"/>
              <a:gd name="connsiteY230" fmla="*/ 147357 h 2137675"/>
              <a:gd name="connsiteX231" fmla="*/ 766676 w 7771568"/>
              <a:gd name="connsiteY231" fmla="*/ 194211 h 2137675"/>
              <a:gd name="connsiteX232" fmla="*/ 723124 w 7771568"/>
              <a:gd name="connsiteY232" fmla="*/ 317584 h 2137675"/>
              <a:gd name="connsiteX233" fmla="*/ 762804 w 7771568"/>
              <a:gd name="connsiteY233" fmla="*/ 429310 h 2137675"/>
              <a:gd name="connsiteX234" fmla="*/ 870204 w 7771568"/>
              <a:gd name="connsiteY234" fmla="*/ 474086 h 2137675"/>
              <a:gd name="connsiteX235" fmla="*/ 955700 w 7771568"/>
              <a:gd name="connsiteY235" fmla="*/ 452135 h 2137675"/>
              <a:gd name="connsiteX236" fmla="*/ 1080987 w 7771568"/>
              <a:gd name="connsiteY236" fmla="*/ 307622 h 2137675"/>
              <a:gd name="connsiteX237" fmla="*/ 1103792 w 7771568"/>
              <a:gd name="connsiteY237" fmla="*/ 223078 h 2137675"/>
              <a:gd name="connsiteX238" fmla="*/ 1154527 w 7771568"/>
              <a:gd name="connsiteY238" fmla="*/ 196127 h 2137675"/>
              <a:gd name="connsiteX239" fmla="*/ 1192142 w 7771568"/>
              <a:gd name="connsiteY239" fmla="*/ 206178 h 2137675"/>
              <a:gd name="connsiteX240" fmla="*/ 1192142 w 7771568"/>
              <a:gd name="connsiteY240" fmla="*/ 154311 h 2137675"/>
              <a:gd name="connsiteX241" fmla="*/ 1162507 w 7771568"/>
              <a:gd name="connsiteY241" fmla="*/ 150318 h 2137675"/>
              <a:gd name="connsiteX242" fmla="*/ 1114626 w 7771568"/>
              <a:gd name="connsiteY242" fmla="*/ 167455 h 2137675"/>
              <a:gd name="connsiteX243" fmla="*/ 1080994 w 7771568"/>
              <a:gd name="connsiteY243" fmla="*/ 220002 h 2137675"/>
              <a:gd name="connsiteX244" fmla="*/ 1079858 w 7771568"/>
              <a:gd name="connsiteY244" fmla="*/ 220002 h 2137675"/>
              <a:gd name="connsiteX245" fmla="*/ 1079858 w 7771568"/>
              <a:gd name="connsiteY245" fmla="*/ 156366 h 2137675"/>
              <a:gd name="connsiteX246" fmla="*/ 1030266 w 7771568"/>
              <a:gd name="connsiteY246" fmla="*/ 156366 h 2137675"/>
              <a:gd name="connsiteX247" fmla="*/ 1030266 w 7771568"/>
              <a:gd name="connsiteY247" fmla="*/ 467090 h 2137675"/>
              <a:gd name="connsiteX248" fmla="*/ 1079969 w 7771568"/>
              <a:gd name="connsiteY248" fmla="*/ 467090 h 2137675"/>
              <a:gd name="connsiteX249" fmla="*/ 1079969 w 7771568"/>
              <a:gd name="connsiteY249" fmla="*/ 307622 h 2137675"/>
              <a:gd name="connsiteX250" fmla="*/ 1080987 w 7771568"/>
              <a:gd name="connsiteY250" fmla="*/ 307622 h 2137675"/>
              <a:gd name="connsiteX251" fmla="*/ 1366363 w 7771568"/>
              <a:gd name="connsiteY251" fmla="*/ 473260 h 2137675"/>
              <a:gd name="connsiteX252" fmla="*/ 1478661 w 7771568"/>
              <a:gd name="connsiteY252" fmla="*/ 428256 h 2137675"/>
              <a:gd name="connsiteX253" fmla="*/ 1520377 w 7771568"/>
              <a:gd name="connsiteY253" fmla="*/ 308750 h 2137675"/>
              <a:gd name="connsiteX254" fmla="*/ 1481626 w 7771568"/>
              <a:gd name="connsiteY254" fmla="*/ 190170 h 2137675"/>
              <a:gd name="connsiteX255" fmla="*/ 1373297 w 7771568"/>
              <a:gd name="connsiteY255" fmla="*/ 147332 h 2137675"/>
              <a:gd name="connsiteX256" fmla="*/ 1260999 w 7771568"/>
              <a:gd name="connsiteY256" fmla="*/ 188231 h 2137675"/>
              <a:gd name="connsiteX257" fmla="*/ 1215397 w 7771568"/>
              <a:gd name="connsiteY257" fmla="*/ 313674 h 2137675"/>
              <a:gd name="connsiteX258" fmla="*/ 1255083 w 7771568"/>
              <a:gd name="connsiteY258" fmla="*/ 428256 h 2137675"/>
              <a:gd name="connsiteX259" fmla="*/ 1366363 w 7771568"/>
              <a:gd name="connsiteY259" fmla="*/ 473260 h 2137675"/>
              <a:gd name="connsiteX260" fmla="*/ 1295670 w 7771568"/>
              <a:gd name="connsiteY260" fmla="*/ 220113 h 2137675"/>
              <a:gd name="connsiteX261" fmla="*/ 1370235 w 7771568"/>
              <a:gd name="connsiteY261" fmla="*/ 190174 h 2137675"/>
              <a:gd name="connsiteX262" fmla="*/ 1443893 w 7771568"/>
              <a:gd name="connsiteY262" fmla="*/ 220113 h 2137675"/>
              <a:gd name="connsiteX263" fmla="*/ 1470681 w 7771568"/>
              <a:gd name="connsiteY263" fmla="*/ 310704 h 2137675"/>
              <a:gd name="connsiteX264" fmla="*/ 1445826 w 7771568"/>
              <a:gd name="connsiteY264" fmla="*/ 398435 h 2137675"/>
              <a:gd name="connsiteX265" fmla="*/ 1371261 w 7771568"/>
              <a:gd name="connsiteY265" fmla="*/ 430416 h 2137675"/>
              <a:gd name="connsiteX266" fmla="*/ 1295670 w 7771568"/>
              <a:gd name="connsiteY266" fmla="*/ 398435 h 2137675"/>
              <a:gd name="connsiteX267" fmla="*/ 1267864 w 7771568"/>
              <a:gd name="connsiteY267" fmla="*/ 310704 h 2137675"/>
              <a:gd name="connsiteX268" fmla="*/ 1295670 w 7771568"/>
              <a:gd name="connsiteY268" fmla="*/ 220113 h 2137675"/>
              <a:gd name="connsiteX269" fmla="*/ 1738039 w 7771568"/>
              <a:gd name="connsiteY269" fmla="*/ 446187 h 2137675"/>
              <a:gd name="connsiteX270" fmla="*/ 1767009 w 7771568"/>
              <a:gd name="connsiteY270" fmla="*/ 382436 h 2137675"/>
              <a:gd name="connsiteX271" fmla="*/ 1744197 w 7771568"/>
              <a:gd name="connsiteY271" fmla="*/ 325664 h 2137675"/>
              <a:gd name="connsiteX272" fmla="*/ 1686389 w 7771568"/>
              <a:gd name="connsiteY272" fmla="*/ 291850 h 2137675"/>
              <a:gd name="connsiteX273" fmla="*/ 1639637 w 7771568"/>
              <a:gd name="connsiteY273" fmla="*/ 265917 h 2137675"/>
              <a:gd name="connsiteX274" fmla="*/ 1626766 w 7771568"/>
              <a:gd name="connsiteY274" fmla="*/ 233934 h 2137675"/>
              <a:gd name="connsiteX275" fmla="*/ 1641591 w 7771568"/>
              <a:gd name="connsiteY275" fmla="*/ 203091 h 2137675"/>
              <a:gd name="connsiteX276" fmla="*/ 1681498 w 7771568"/>
              <a:gd name="connsiteY276" fmla="*/ 191223 h 2137675"/>
              <a:gd name="connsiteX277" fmla="*/ 1752164 w 7771568"/>
              <a:gd name="connsiteY277" fmla="*/ 213269 h 2137675"/>
              <a:gd name="connsiteX278" fmla="*/ 1752164 w 7771568"/>
              <a:gd name="connsiteY278" fmla="*/ 163456 h 2137675"/>
              <a:gd name="connsiteX279" fmla="*/ 1685468 w 7771568"/>
              <a:gd name="connsiteY279" fmla="*/ 148617 h 2137675"/>
              <a:gd name="connsiteX280" fmla="*/ 1606795 w 7771568"/>
              <a:gd name="connsiteY280" fmla="*/ 174424 h 2137675"/>
              <a:gd name="connsiteX281" fmla="*/ 1576024 w 7771568"/>
              <a:gd name="connsiteY281" fmla="*/ 239082 h 2137675"/>
              <a:gd name="connsiteX282" fmla="*/ 1595857 w 7771568"/>
              <a:gd name="connsiteY282" fmla="*/ 294827 h 2137675"/>
              <a:gd name="connsiteX283" fmla="*/ 1651490 w 7771568"/>
              <a:gd name="connsiteY283" fmla="*/ 329669 h 2137675"/>
              <a:gd name="connsiteX284" fmla="*/ 1702232 w 7771568"/>
              <a:gd name="connsiteY284" fmla="*/ 358563 h 2137675"/>
              <a:gd name="connsiteX285" fmla="*/ 1715103 w 7771568"/>
              <a:gd name="connsiteY285" fmla="*/ 388278 h 2137675"/>
              <a:gd name="connsiteX286" fmla="*/ 1656505 w 7771568"/>
              <a:gd name="connsiteY286" fmla="*/ 432259 h 2137675"/>
              <a:gd name="connsiteX287" fmla="*/ 1575892 w 7771568"/>
              <a:gd name="connsiteY287" fmla="*/ 402558 h 2137675"/>
              <a:gd name="connsiteX288" fmla="*/ 1575892 w 7771568"/>
              <a:gd name="connsiteY288" fmla="*/ 456234 h 2137675"/>
              <a:gd name="connsiteX289" fmla="*/ 1652279 w 7771568"/>
              <a:gd name="connsiteY289" fmla="*/ 475203 h 2137675"/>
              <a:gd name="connsiteX290" fmla="*/ 1737790 w 7771568"/>
              <a:gd name="connsiteY290" fmla="*/ 446305 h 2137675"/>
              <a:gd name="connsiteX291" fmla="*/ 1738039 w 7771568"/>
              <a:gd name="connsiteY291" fmla="*/ 446187 h 2137675"/>
              <a:gd name="connsiteX292" fmla="*/ 1974723 w 7771568"/>
              <a:gd name="connsiteY292" fmla="*/ 147341 h 2137675"/>
              <a:gd name="connsiteX293" fmla="*/ 1862411 w 7771568"/>
              <a:gd name="connsiteY293" fmla="*/ 188242 h 2137675"/>
              <a:gd name="connsiteX294" fmla="*/ 1816809 w 7771568"/>
              <a:gd name="connsiteY294" fmla="*/ 313686 h 2137675"/>
              <a:gd name="connsiteX295" fmla="*/ 1856495 w 7771568"/>
              <a:gd name="connsiteY295" fmla="*/ 428267 h 2137675"/>
              <a:gd name="connsiteX296" fmla="*/ 1967886 w 7771568"/>
              <a:gd name="connsiteY296" fmla="*/ 473154 h 2137675"/>
              <a:gd name="connsiteX297" fmla="*/ 2080184 w 7771568"/>
              <a:gd name="connsiteY297" fmla="*/ 428140 h 2137675"/>
              <a:gd name="connsiteX298" fmla="*/ 2122025 w 7771568"/>
              <a:gd name="connsiteY298" fmla="*/ 308649 h 2137675"/>
              <a:gd name="connsiteX299" fmla="*/ 2083246 w 7771568"/>
              <a:gd name="connsiteY299" fmla="*/ 190075 h 2137675"/>
              <a:gd name="connsiteX300" fmla="*/ 1974945 w 7771568"/>
              <a:gd name="connsiteY300" fmla="*/ 147231 h 2137675"/>
              <a:gd name="connsiteX301" fmla="*/ 1974723 w 7771568"/>
              <a:gd name="connsiteY301" fmla="*/ 147341 h 2137675"/>
              <a:gd name="connsiteX302" fmla="*/ 2071172 w 7771568"/>
              <a:gd name="connsiteY302" fmla="*/ 310709 h 2137675"/>
              <a:gd name="connsiteX303" fmla="*/ 2046316 w 7771568"/>
              <a:gd name="connsiteY303" fmla="*/ 398440 h 2137675"/>
              <a:gd name="connsiteX304" fmla="*/ 1971751 w 7771568"/>
              <a:gd name="connsiteY304" fmla="*/ 430421 h 2137675"/>
              <a:gd name="connsiteX305" fmla="*/ 1896147 w 7771568"/>
              <a:gd name="connsiteY305" fmla="*/ 398440 h 2137675"/>
              <a:gd name="connsiteX306" fmla="*/ 1868341 w 7771568"/>
              <a:gd name="connsiteY306" fmla="*/ 310709 h 2137675"/>
              <a:gd name="connsiteX307" fmla="*/ 1898211 w 7771568"/>
              <a:gd name="connsiteY307" fmla="*/ 219085 h 2137675"/>
              <a:gd name="connsiteX308" fmla="*/ 1972783 w 7771568"/>
              <a:gd name="connsiteY308" fmla="*/ 189153 h 2137675"/>
              <a:gd name="connsiteX309" fmla="*/ 2046192 w 7771568"/>
              <a:gd name="connsiteY309" fmla="*/ 219085 h 2137675"/>
              <a:gd name="connsiteX310" fmla="*/ 2071172 w 7771568"/>
              <a:gd name="connsiteY310" fmla="*/ 310709 h 2137675"/>
              <a:gd name="connsiteX311" fmla="*/ 2205478 w 7771568"/>
              <a:gd name="connsiteY311" fmla="*/ 466179 h 2137675"/>
              <a:gd name="connsiteX312" fmla="*/ 2255077 w 7771568"/>
              <a:gd name="connsiteY312" fmla="*/ 466179 h 2137675"/>
              <a:gd name="connsiteX313" fmla="*/ 2255077 w 7771568"/>
              <a:gd name="connsiteY313" fmla="*/ 197161 h 2137675"/>
              <a:gd name="connsiteX314" fmla="*/ 2327702 w 7771568"/>
              <a:gd name="connsiteY314" fmla="*/ 197161 h 2137675"/>
              <a:gd name="connsiteX315" fmla="*/ 2327702 w 7771568"/>
              <a:gd name="connsiteY315" fmla="*/ 155344 h 2137675"/>
              <a:gd name="connsiteX316" fmla="*/ 2255063 w 7771568"/>
              <a:gd name="connsiteY316" fmla="*/ 155344 h 2137675"/>
              <a:gd name="connsiteX317" fmla="*/ 2255063 w 7771568"/>
              <a:gd name="connsiteY317" fmla="*/ 107364 h 2137675"/>
              <a:gd name="connsiteX318" fmla="*/ 2306824 w 7771568"/>
              <a:gd name="connsiteY318" fmla="*/ 41801 h 2137675"/>
              <a:gd name="connsiteX319" fmla="*/ 2339444 w 7771568"/>
              <a:gd name="connsiteY319" fmla="*/ 49797 h 2137675"/>
              <a:gd name="connsiteX320" fmla="*/ 2339444 w 7771568"/>
              <a:gd name="connsiteY320" fmla="*/ 4909 h 2137675"/>
              <a:gd name="connsiteX321" fmla="*/ 2303630 w 7771568"/>
              <a:gd name="connsiteY321" fmla="*/ 0 h 2137675"/>
              <a:gd name="connsiteX322" fmla="*/ 2237045 w 7771568"/>
              <a:gd name="connsiteY322" fmla="*/ 24901 h 2137675"/>
              <a:gd name="connsiteX323" fmla="*/ 2205124 w 7771568"/>
              <a:gd name="connsiteY323" fmla="*/ 105563 h 2137675"/>
              <a:gd name="connsiteX324" fmla="*/ 2205124 w 7771568"/>
              <a:gd name="connsiteY324" fmla="*/ 156513 h 2137675"/>
              <a:gd name="connsiteX325" fmla="*/ 2152678 w 7771568"/>
              <a:gd name="connsiteY325" fmla="*/ 156513 h 2137675"/>
              <a:gd name="connsiteX326" fmla="*/ 2152678 w 7771568"/>
              <a:gd name="connsiteY326" fmla="*/ 198319 h 2137675"/>
              <a:gd name="connsiteX327" fmla="*/ 2205124 w 7771568"/>
              <a:gd name="connsiteY327" fmla="*/ 198319 h 2137675"/>
              <a:gd name="connsiteX328" fmla="*/ 2205124 w 7771568"/>
              <a:gd name="connsiteY328" fmla="*/ 466327 h 2137675"/>
              <a:gd name="connsiteX329" fmla="*/ 2205478 w 7771568"/>
              <a:gd name="connsiteY329" fmla="*/ 466179 h 2137675"/>
              <a:gd name="connsiteX330" fmla="*/ 2409202 w 7771568"/>
              <a:gd name="connsiteY330" fmla="*/ 381415 h 2137675"/>
              <a:gd name="connsiteX331" fmla="*/ 2490729 w 7771568"/>
              <a:gd name="connsiteY331" fmla="*/ 473149 h 2137675"/>
              <a:gd name="connsiteX332" fmla="*/ 2537467 w 7771568"/>
              <a:gd name="connsiteY332" fmla="*/ 462871 h 2137675"/>
              <a:gd name="connsiteX333" fmla="*/ 2537467 w 7771568"/>
              <a:gd name="connsiteY333" fmla="*/ 420148 h 2137675"/>
              <a:gd name="connsiteX334" fmla="*/ 2505553 w 7771568"/>
              <a:gd name="connsiteY334" fmla="*/ 430211 h 2137675"/>
              <a:gd name="connsiteX335" fmla="*/ 2469864 w 7771568"/>
              <a:gd name="connsiteY335" fmla="*/ 417172 h 2137675"/>
              <a:gd name="connsiteX336" fmla="*/ 2458808 w 7771568"/>
              <a:gd name="connsiteY336" fmla="*/ 372391 h 2137675"/>
              <a:gd name="connsiteX337" fmla="*/ 2458808 w 7771568"/>
              <a:gd name="connsiteY337" fmla="*/ 197045 h 2137675"/>
              <a:gd name="connsiteX338" fmla="*/ 2537467 w 7771568"/>
              <a:gd name="connsiteY338" fmla="*/ 197045 h 2137675"/>
              <a:gd name="connsiteX339" fmla="*/ 2537467 w 7771568"/>
              <a:gd name="connsiteY339" fmla="*/ 155228 h 2137675"/>
              <a:gd name="connsiteX340" fmla="*/ 2458808 w 7771568"/>
              <a:gd name="connsiteY340" fmla="*/ 155228 h 2137675"/>
              <a:gd name="connsiteX341" fmla="*/ 2458808 w 7771568"/>
              <a:gd name="connsiteY341" fmla="*/ 63620 h 2137675"/>
              <a:gd name="connsiteX342" fmla="*/ 2409091 w 7771568"/>
              <a:gd name="connsiteY342" fmla="*/ 79603 h 2137675"/>
              <a:gd name="connsiteX343" fmla="*/ 2409091 w 7771568"/>
              <a:gd name="connsiteY343" fmla="*/ 155223 h 2137675"/>
              <a:gd name="connsiteX344" fmla="*/ 2355508 w 7771568"/>
              <a:gd name="connsiteY344" fmla="*/ 155223 h 2137675"/>
              <a:gd name="connsiteX345" fmla="*/ 2355508 w 7771568"/>
              <a:gd name="connsiteY345" fmla="*/ 197039 h 2137675"/>
              <a:gd name="connsiteX346" fmla="*/ 2409091 w 7771568"/>
              <a:gd name="connsiteY346" fmla="*/ 197039 h 2137675"/>
              <a:gd name="connsiteX347" fmla="*/ 2409091 w 7771568"/>
              <a:gd name="connsiteY347" fmla="*/ 381304 h 2137675"/>
              <a:gd name="connsiteX348" fmla="*/ 2409202 w 7771568"/>
              <a:gd name="connsiteY348" fmla="*/ 381415 h 2137675"/>
              <a:gd name="connsiteX349" fmla="*/ 7744899 w 7771568"/>
              <a:gd name="connsiteY349" fmla="*/ 954189 h 2137675"/>
              <a:gd name="connsiteX350" fmla="*/ 7683316 w 7771568"/>
              <a:gd name="connsiteY350" fmla="*/ 930206 h 2137675"/>
              <a:gd name="connsiteX351" fmla="*/ 7620623 w 7771568"/>
              <a:gd name="connsiteY351" fmla="*/ 955340 h 2137675"/>
              <a:gd name="connsiteX352" fmla="*/ 7595755 w 7771568"/>
              <a:gd name="connsiteY352" fmla="*/ 1017029 h 2137675"/>
              <a:gd name="connsiteX353" fmla="*/ 7620485 w 7771568"/>
              <a:gd name="connsiteY353" fmla="*/ 1078711 h 2137675"/>
              <a:gd name="connsiteX354" fmla="*/ 7683177 w 7771568"/>
              <a:gd name="connsiteY354" fmla="*/ 1102715 h 2137675"/>
              <a:gd name="connsiteX355" fmla="*/ 7745869 w 7771568"/>
              <a:gd name="connsiteY355" fmla="*/ 1077796 h 2137675"/>
              <a:gd name="connsiteX356" fmla="*/ 7771569 w 7771568"/>
              <a:gd name="connsiteY356" fmla="*/ 1016121 h 2137675"/>
              <a:gd name="connsiteX357" fmla="*/ 7744899 w 7771568"/>
              <a:gd name="connsiteY357" fmla="*/ 954189 h 2137675"/>
              <a:gd name="connsiteX358" fmla="*/ 7736863 w 7771568"/>
              <a:gd name="connsiteY358" fmla="*/ 1071863 h 2137675"/>
              <a:gd name="connsiteX359" fmla="*/ 7682138 w 7771568"/>
              <a:gd name="connsiteY359" fmla="*/ 1093558 h 2137675"/>
              <a:gd name="connsiteX360" fmla="*/ 7627412 w 7771568"/>
              <a:gd name="connsiteY360" fmla="*/ 1071863 h 2137675"/>
              <a:gd name="connsiteX361" fmla="*/ 7604622 w 7771568"/>
              <a:gd name="connsiteY361" fmla="*/ 1015878 h 2137675"/>
              <a:gd name="connsiteX362" fmla="*/ 7626511 w 7771568"/>
              <a:gd name="connsiteY362" fmla="*/ 961051 h 2137675"/>
              <a:gd name="connsiteX363" fmla="*/ 7682138 w 7771568"/>
              <a:gd name="connsiteY363" fmla="*/ 939342 h 2137675"/>
              <a:gd name="connsiteX364" fmla="*/ 7736863 w 7771568"/>
              <a:gd name="connsiteY364" fmla="*/ 961051 h 2137675"/>
              <a:gd name="connsiteX365" fmla="*/ 7759654 w 7771568"/>
              <a:gd name="connsiteY365" fmla="*/ 1015878 h 2137675"/>
              <a:gd name="connsiteX366" fmla="*/ 7736863 w 7771568"/>
              <a:gd name="connsiteY366" fmla="*/ 1071863 h 2137675"/>
              <a:gd name="connsiteX367" fmla="*/ 7692183 w 7771568"/>
              <a:gd name="connsiteY367" fmla="*/ 1021021 h 2137675"/>
              <a:gd name="connsiteX368" fmla="*/ 7713034 w 7771568"/>
              <a:gd name="connsiteY368" fmla="*/ 1010063 h 2137675"/>
              <a:gd name="connsiteX369" fmla="*/ 7719892 w 7771568"/>
              <a:gd name="connsiteY369" fmla="*/ 989962 h 2137675"/>
              <a:gd name="connsiteX370" fmla="*/ 7711025 w 7771568"/>
              <a:gd name="connsiteY370" fmla="*/ 969057 h 2137675"/>
              <a:gd name="connsiteX371" fmla="*/ 7679090 w 7771568"/>
              <a:gd name="connsiteY371" fmla="*/ 960254 h 2137675"/>
              <a:gd name="connsiteX372" fmla="*/ 7647432 w 7771568"/>
              <a:gd name="connsiteY372" fmla="*/ 960254 h 2137675"/>
              <a:gd name="connsiteX373" fmla="*/ 7647432 w 7771568"/>
              <a:gd name="connsiteY373" fmla="*/ 1071738 h 2137675"/>
              <a:gd name="connsiteX374" fmla="*/ 7663365 w 7771568"/>
              <a:gd name="connsiteY374" fmla="*/ 1071738 h 2137675"/>
              <a:gd name="connsiteX375" fmla="*/ 7663365 w 7771568"/>
              <a:gd name="connsiteY375" fmla="*/ 1024903 h 2137675"/>
              <a:gd name="connsiteX376" fmla="*/ 7673271 w 7771568"/>
              <a:gd name="connsiteY376" fmla="*/ 1024903 h 2137675"/>
              <a:gd name="connsiteX377" fmla="*/ 7693153 w 7771568"/>
              <a:gd name="connsiteY377" fmla="*/ 1044782 h 2137675"/>
              <a:gd name="connsiteX378" fmla="*/ 7704998 w 7771568"/>
              <a:gd name="connsiteY378" fmla="*/ 1071627 h 2137675"/>
              <a:gd name="connsiteX379" fmla="*/ 7723909 w 7771568"/>
              <a:gd name="connsiteY379" fmla="*/ 1071627 h 2137675"/>
              <a:gd name="connsiteX380" fmla="*/ 7709085 w 7771568"/>
              <a:gd name="connsiteY380" fmla="*/ 1041691 h 2137675"/>
              <a:gd name="connsiteX381" fmla="*/ 7691975 w 7771568"/>
              <a:gd name="connsiteY381" fmla="*/ 1020772 h 2137675"/>
              <a:gd name="connsiteX382" fmla="*/ 7692183 w 7771568"/>
              <a:gd name="connsiteY382" fmla="*/ 1021021 h 2137675"/>
              <a:gd name="connsiteX383" fmla="*/ 7681237 w 7771568"/>
              <a:gd name="connsiteY383" fmla="*/ 1010978 h 2137675"/>
              <a:gd name="connsiteX384" fmla="*/ 7664127 w 7771568"/>
              <a:gd name="connsiteY384" fmla="*/ 1010978 h 2137675"/>
              <a:gd name="connsiteX385" fmla="*/ 7664127 w 7771568"/>
              <a:gd name="connsiteY385" fmla="*/ 973285 h 2137675"/>
              <a:gd name="connsiteX386" fmla="*/ 7678190 w 7771568"/>
              <a:gd name="connsiteY386" fmla="*/ 973285 h 2137675"/>
              <a:gd name="connsiteX387" fmla="*/ 7699041 w 7771568"/>
              <a:gd name="connsiteY387" fmla="*/ 978192 h 2137675"/>
              <a:gd name="connsiteX388" fmla="*/ 7703959 w 7771568"/>
              <a:gd name="connsiteY388" fmla="*/ 992131 h 2137675"/>
              <a:gd name="connsiteX389" fmla="*/ 7681237 w 7771568"/>
              <a:gd name="connsiteY389" fmla="*/ 1010978 h 213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</a:cxnLst>
            <a:rect l="l" t="t" r="r" b="b"/>
            <a:pathLst>
              <a:path w="7771568" h="2137675">
                <a:moveTo>
                  <a:pt x="1397148" y="583615"/>
                </a:moveTo>
                <a:cubicBezTo>
                  <a:pt x="1385178" y="583615"/>
                  <a:pt x="1373214" y="584759"/>
                  <a:pt x="1361348" y="584759"/>
                </a:cubicBezTo>
                <a:cubicBezTo>
                  <a:pt x="1119634" y="597665"/>
                  <a:pt x="956615" y="704250"/>
                  <a:pt x="861296" y="912393"/>
                </a:cubicBezTo>
                <a:cubicBezTo>
                  <a:pt x="779775" y="1100642"/>
                  <a:pt x="788677" y="1346707"/>
                  <a:pt x="862210" y="1536107"/>
                </a:cubicBezTo>
                <a:cubicBezTo>
                  <a:pt x="947727" y="1721175"/>
                  <a:pt x="1085899" y="1818838"/>
                  <a:pt x="1316535" y="1855734"/>
                </a:cubicBezTo>
                <a:cubicBezTo>
                  <a:pt x="1365345" y="1863740"/>
                  <a:pt x="1398062" y="1890585"/>
                  <a:pt x="1492571" y="2001161"/>
                </a:cubicBezTo>
                <a:lnTo>
                  <a:pt x="1608859" y="2137675"/>
                </a:lnTo>
                <a:lnTo>
                  <a:pt x="1819788" y="2137675"/>
                </a:lnTo>
                <a:lnTo>
                  <a:pt x="1679545" y="1996012"/>
                </a:lnTo>
                <a:cubicBezTo>
                  <a:pt x="1602015" y="1918345"/>
                  <a:pt x="1539309" y="1850709"/>
                  <a:pt x="1539309" y="1844762"/>
                </a:cubicBezTo>
                <a:cubicBezTo>
                  <a:pt x="1539309" y="1838821"/>
                  <a:pt x="1568965" y="1825804"/>
                  <a:pt x="1604869" y="1814839"/>
                </a:cubicBezTo>
                <a:cubicBezTo>
                  <a:pt x="1723201" y="1778955"/>
                  <a:pt x="1821485" y="1687350"/>
                  <a:pt x="1890238" y="1546947"/>
                </a:cubicBezTo>
                <a:cubicBezTo>
                  <a:pt x="1945871" y="1434208"/>
                  <a:pt x="1953858" y="1399357"/>
                  <a:pt x="1961825" y="1259080"/>
                </a:cubicBezTo>
                <a:cubicBezTo>
                  <a:pt x="1982703" y="841554"/>
                  <a:pt x="1763012" y="580633"/>
                  <a:pt x="1397148" y="583615"/>
                </a:cubicBezTo>
                <a:close/>
                <a:moveTo>
                  <a:pt x="1582058" y="1675483"/>
                </a:moveTo>
                <a:cubicBezTo>
                  <a:pt x="1479451" y="1725278"/>
                  <a:pt x="1330466" y="1735218"/>
                  <a:pt x="1233200" y="1699466"/>
                </a:cubicBezTo>
                <a:cubicBezTo>
                  <a:pt x="1132644" y="1662466"/>
                  <a:pt x="1035281" y="1557830"/>
                  <a:pt x="991494" y="1439359"/>
                </a:cubicBezTo>
                <a:cubicBezTo>
                  <a:pt x="942816" y="1309811"/>
                  <a:pt x="949764" y="1070844"/>
                  <a:pt x="1005404" y="963221"/>
                </a:cubicBezTo>
                <a:cubicBezTo>
                  <a:pt x="1094904" y="791863"/>
                  <a:pt x="1213250" y="713046"/>
                  <a:pt x="1386196" y="713046"/>
                </a:cubicBezTo>
                <a:cubicBezTo>
                  <a:pt x="1642720" y="713046"/>
                  <a:pt x="1788650" y="870472"/>
                  <a:pt x="1807693" y="1166338"/>
                </a:cubicBezTo>
                <a:cubicBezTo>
                  <a:pt x="1822753" y="1413317"/>
                  <a:pt x="1740207" y="1598607"/>
                  <a:pt x="1582182" y="1675372"/>
                </a:cubicBezTo>
                <a:lnTo>
                  <a:pt x="1582058" y="1675483"/>
                </a:lnTo>
                <a:close/>
                <a:moveTo>
                  <a:pt x="5225602" y="940257"/>
                </a:moveTo>
                <a:cubicBezTo>
                  <a:pt x="5137134" y="940257"/>
                  <a:pt x="5069399" y="976141"/>
                  <a:pt x="5023790" y="1046834"/>
                </a:cubicBezTo>
                <a:lnTo>
                  <a:pt x="4987997" y="1102819"/>
                </a:lnTo>
                <a:lnTo>
                  <a:pt x="4987997" y="957273"/>
                </a:lnTo>
                <a:lnTo>
                  <a:pt x="4834883" y="957273"/>
                </a:lnTo>
                <a:lnTo>
                  <a:pt x="4834883" y="1830046"/>
                </a:lnTo>
                <a:lnTo>
                  <a:pt x="4987893" y="1830046"/>
                </a:lnTo>
                <a:lnTo>
                  <a:pt x="4987893" y="1551072"/>
                </a:lnTo>
                <a:cubicBezTo>
                  <a:pt x="4987893" y="1295990"/>
                  <a:pt x="4991072" y="1266178"/>
                  <a:pt x="5026644" y="1196365"/>
                </a:cubicBezTo>
                <a:cubicBezTo>
                  <a:pt x="5075682" y="1100642"/>
                  <a:pt x="5160036" y="1052906"/>
                  <a:pt x="5241563" y="1075752"/>
                </a:cubicBezTo>
                <a:lnTo>
                  <a:pt x="5296281" y="1091742"/>
                </a:lnTo>
                <a:lnTo>
                  <a:pt x="5296281" y="940493"/>
                </a:lnTo>
                <a:lnTo>
                  <a:pt x="5225602" y="940493"/>
                </a:lnTo>
                <a:lnTo>
                  <a:pt x="5225602" y="940257"/>
                </a:lnTo>
                <a:close/>
                <a:moveTo>
                  <a:pt x="4326054" y="932258"/>
                </a:moveTo>
                <a:cubicBezTo>
                  <a:pt x="4296073" y="932258"/>
                  <a:pt x="4264256" y="936264"/>
                  <a:pt x="4232585" y="943237"/>
                </a:cubicBezTo>
                <a:cubicBezTo>
                  <a:pt x="4027697" y="996914"/>
                  <a:pt x="3912198" y="1193405"/>
                  <a:pt x="3919271" y="1395601"/>
                </a:cubicBezTo>
                <a:cubicBezTo>
                  <a:pt x="3919271" y="1564907"/>
                  <a:pt x="3952093" y="1649539"/>
                  <a:pt x="4033633" y="1738309"/>
                </a:cubicBezTo>
                <a:cubicBezTo>
                  <a:pt x="4200657" y="1875620"/>
                  <a:pt x="4351720" y="1886586"/>
                  <a:pt x="4555562" y="1812912"/>
                </a:cubicBezTo>
                <a:cubicBezTo>
                  <a:pt x="4590344" y="1798072"/>
                  <a:pt x="4628188" y="1780924"/>
                  <a:pt x="4628188" y="1780924"/>
                </a:cubicBezTo>
                <a:lnTo>
                  <a:pt x="4628188" y="1643613"/>
                </a:lnTo>
                <a:lnTo>
                  <a:pt x="4555562" y="1681313"/>
                </a:lnTo>
                <a:cubicBezTo>
                  <a:pt x="4390582" y="1753274"/>
                  <a:pt x="4266320" y="1753274"/>
                  <a:pt x="4166769" y="1668510"/>
                </a:cubicBezTo>
                <a:cubicBezTo>
                  <a:pt x="4103294" y="1603736"/>
                  <a:pt x="4075349" y="1526070"/>
                  <a:pt x="4062479" y="1437425"/>
                </a:cubicBezTo>
                <a:lnTo>
                  <a:pt x="4679837" y="1437425"/>
                </a:lnTo>
                <a:lnTo>
                  <a:pt x="4679837" y="1319750"/>
                </a:lnTo>
                <a:cubicBezTo>
                  <a:pt x="4679837" y="1079855"/>
                  <a:pt x="4535840" y="928376"/>
                  <a:pt x="4326054" y="932258"/>
                </a:cubicBezTo>
                <a:close/>
                <a:moveTo>
                  <a:pt x="4076381" y="1314961"/>
                </a:moveTo>
                <a:cubicBezTo>
                  <a:pt x="4076381" y="1314961"/>
                  <a:pt x="4099186" y="1165312"/>
                  <a:pt x="4183775" y="1106589"/>
                </a:cubicBezTo>
                <a:cubicBezTo>
                  <a:pt x="4224494" y="1077796"/>
                  <a:pt x="4271225" y="1063864"/>
                  <a:pt x="4316938" y="1063864"/>
                </a:cubicBezTo>
                <a:cubicBezTo>
                  <a:pt x="4362769" y="1063864"/>
                  <a:pt x="4408496" y="1078711"/>
                  <a:pt x="4446229" y="1107622"/>
                </a:cubicBezTo>
                <a:cubicBezTo>
                  <a:pt x="4523766" y="1167364"/>
                  <a:pt x="4536747" y="1313824"/>
                  <a:pt x="4536747" y="1313824"/>
                </a:cubicBezTo>
                <a:lnTo>
                  <a:pt x="4076381" y="1313824"/>
                </a:lnTo>
                <a:lnTo>
                  <a:pt x="4076381" y="1314961"/>
                </a:lnTo>
                <a:close/>
                <a:moveTo>
                  <a:pt x="385074" y="1157542"/>
                </a:moveTo>
                <a:cubicBezTo>
                  <a:pt x="219081" y="1056780"/>
                  <a:pt x="145430" y="984119"/>
                  <a:pt x="154437" y="898447"/>
                </a:cubicBezTo>
                <a:cubicBezTo>
                  <a:pt x="180197" y="661407"/>
                  <a:pt x="472527" y="694193"/>
                  <a:pt x="634414" y="783871"/>
                </a:cubicBezTo>
                <a:lnTo>
                  <a:pt x="635565" y="624405"/>
                </a:lnTo>
                <a:cubicBezTo>
                  <a:pt x="635565" y="624405"/>
                  <a:pt x="546062" y="585565"/>
                  <a:pt x="417797" y="583504"/>
                </a:cubicBezTo>
                <a:cubicBezTo>
                  <a:pt x="221017" y="580534"/>
                  <a:pt x="93781" y="645186"/>
                  <a:pt x="34162" y="776787"/>
                </a:cubicBezTo>
                <a:cubicBezTo>
                  <a:pt x="-53406" y="970991"/>
                  <a:pt x="24131" y="1117437"/>
                  <a:pt x="304373" y="1280803"/>
                </a:cubicBezTo>
                <a:cubicBezTo>
                  <a:pt x="461701" y="1372526"/>
                  <a:pt x="531241" y="1452154"/>
                  <a:pt x="531241" y="1538970"/>
                </a:cubicBezTo>
                <a:cubicBezTo>
                  <a:pt x="531241" y="1718333"/>
                  <a:pt x="315424" y="1780924"/>
                  <a:pt x="92767" y="1668399"/>
                </a:cubicBezTo>
                <a:cubicBezTo>
                  <a:pt x="46943" y="1645553"/>
                  <a:pt x="8174" y="1626471"/>
                  <a:pt x="6124" y="1626471"/>
                </a:cubicBezTo>
                <a:cubicBezTo>
                  <a:pt x="-1862" y="1677313"/>
                  <a:pt x="2254" y="1798973"/>
                  <a:pt x="2254" y="1798973"/>
                </a:cubicBezTo>
                <a:cubicBezTo>
                  <a:pt x="2254" y="1798973"/>
                  <a:pt x="70664" y="1827759"/>
                  <a:pt x="173263" y="1847617"/>
                </a:cubicBezTo>
                <a:cubicBezTo>
                  <a:pt x="427722" y="1898459"/>
                  <a:pt x="659287" y="1778858"/>
                  <a:pt x="681173" y="1584661"/>
                </a:cubicBezTo>
                <a:cubicBezTo>
                  <a:pt x="700216" y="1402338"/>
                  <a:pt x="634418" y="1306719"/>
                  <a:pt x="385085" y="1157410"/>
                </a:cubicBezTo>
                <a:lnTo>
                  <a:pt x="385074" y="1157542"/>
                </a:lnTo>
                <a:close/>
                <a:moveTo>
                  <a:pt x="6580722" y="930206"/>
                </a:moveTo>
                <a:cubicBezTo>
                  <a:pt x="6550845" y="930206"/>
                  <a:pt x="6519153" y="934317"/>
                  <a:pt x="6486082" y="941290"/>
                </a:cubicBezTo>
                <a:cubicBezTo>
                  <a:pt x="6281450" y="994980"/>
                  <a:pt x="6166174" y="1191471"/>
                  <a:pt x="6174029" y="1393674"/>
                </a:cubicBezTo>
                <a:cubicBezTo>
                  <a:pt x="6174029" y="1562744"/>
                  <a:pt x="6206761" y="1646586"/>
                  <a:pt x="6288274" y="1735232"/>
                </a:cubicBezTo>
                <a:cubicBezTo>
                  <a:pt x="6455304" y="1872660"/>
                  <a:pt x="6606367" y="1883737"/>
                  <a:pt x="6811248" y="1809945"/>
                </a:cubicBezTo>
                <a:cubicBezTo>
                  <a:pt x="6845905" y="1795098"/>
                  <a:pt x="6883638" y="1778199"/>
                  <a:pt x="6883638" y="1778199"/>
                </a:cubicBezTo>
                <a:lnTo>
                  <a:pt x="6883638" y="1640674"/>
                </a:lnTo>
                <a:lnTo>
                  <a:pt x="6811137" y="1678575"/>
                </a:lnTo>
                <a:cubicBezTo>
                  <a:pt x="6645825" y="1750321"/>
                  <a:pt x="6521543" y="1750321"/>
                  <a:pt x="6422358" y="1665557"/>
                </a:cubicBezTo>
                <a:cubicBezTo>
                  <a:pt x="6358516" y="1600901"/>
                  <a:pt x="6330814" y="1524136"/>
                  <a:pt x="6317929" y="1434451"/>
                </a:cubicBezTo>
                <a:lnTo>
                  <a:pt x="6934270" y="1434451"/>
                </a:lnTo>
                <a:lnTo>
                  <a:pt x="6934270" y="1316798"/>
                </a:lnTo>
                <a:cubicBezTo>
                  <a:pt x="6934270" y="1078046"/>
                  <a:pt x="6790155" y="926450"/>
                  <a:pt x="6580369" y="930456"/>
                </a:cubicBezTo>
                <a:lnTo>
                  <a:pt x="6580722" y="930206"/>
                </a:lnTo>
                <a:close/>
                <a:moveTo>
                  <a:pt x="6331036" y="1312902"/>
                </a:moveTo>
                <a:cubicBezTo>
                  <a:pt x="6331036" y="1312902"/>
                  <a:pt x="6354062" y="1163475"/>
                  <a:pt x="6438533" y="1103609"/>
                </a:cubicBezTo>
                <a:cubicBezTo>
                  <a:pt x="6479134" y="1074719"/>
                  <a:pt x="6525879" y="1060773"/>
                  <a:pt x="6571592" y="1060773"/>
                </a:cubicBezTo>
                <a:cubicBezTo>
                  <a:pt x="6617194" y="1060773"/>
                  <a:pt x="6663143" y="1075620"/>
                  <a:pt x="6700890" y="1104642"/>
                </a:cubicBezTo>
                <a:cubicBezTo>
                  <a:pt x="6778420" y="1164390"/>
                  <a:pt x="6791415" y="1311869"/>
                  <a:pt x="6791415" y="1311869"/>
                </a:cubicBezTo>
                <a:lnTo>
                  <a:pt x="6331153" y="1311869"/>
                </a:lnTo>
                <a:lnTo>
                  <a:pt x="6331036" y="1312902"/>
                </a:lnTo>
                <a:close/>
                <a:moveTo>
                  <a:pt x="3524562" y="1159483"/>
                </a:moveTo>
                <a:cubicBezTo>
                  <a:pt x="3358578" y="1058957"/>
                  <a:pt x="3285141" y="986066"/>
                  <a:pt x="3294043" y="900381"/>
                </a:cubicBezTo>
                <a:cubicBezTo>
                  <a:pt x="3319799" y="663224"/>
                  <a:pt x="3612137" y="696133"/>
                  <a:pt x="3774020" y="785812"/>
                </a:cubicBezTo>
                <a:lnTo>
                  <a:pt x="3775163" y="626344"/>
                </a:lnTo>
                <a:cubicBezTo>
                  <a:pt x="3775163" y="626344"/>
                  <a:pt x="3685663" y="587498"/>
                  <a:pt x="3557404" y="585664"/>
                </a:cubicBezTo>
                <a:cubicBezTo>
                  <a:pt x="3360614" y="582699"/>
                  <a:pt x="3233381" y="647357"/>
                  <a:pt x="3173654" y="778950"/>
                </a:cubicBezTo>
                <a:cubicBezTo>
                  <a:pt x="3086204" y="973146"/>
                  <a:pt x="3164766" y="1119607"/>
                  <a:pt x="3444081" y="1282966"/>
                </a:cubicBezTo>
                <a:cubicBezTo>
                  <a:pt x="3601198" y="1374599"/>
                  <a:pt x="3670734" y="1453180"/>
                  <a:pt x="3670734" y="1540002"/>
                </a:cubicBezTo>
                <a:cubicBezTo>
                  <a:pt x="3670734" y="1719352"/>
                  <a:pt x="3455026" y="1782982"/>
                  <a:pt x="3232363" y="1669425"/>
                </a:cubicBezTo>
                <a:cubicBezTo>
                  <a:pt x="3186760" y="1646572"/>
                  <a:pt x="3148002" y="1627726"/>
                  <a:pt x="3145723" y="1627726"/>
                </a:cubicBezTo>
                <a:cubicBezTo>
                  <a:pt x="3137729" y="1678554"/>
                  <a:pt x="3141844" y="1800220"/>
                  <a:pt x="3141844" y="1800220"/>
                </a:cubicBezTo>
                <a:cubicBezTo>
                  <a:pt x="3141844" y="1800220"/>
                  <a:pt x="3209454" y="1827981"/>
                  <a:pt x="3311721" y="1848886"/>
                </a:cubicBezTo>
                <a:cubicBezTo>
                  <a:pt x="3566416" y="1899831"/>
                  <a:pt x="3798078" y="1780341"/>
                  <a:pt x="3819865" y="1586131"/>
                </a:cubicBezTo>
                <a:cubicBezTo>
                  <a:pt x="3838790" y="1404722"/>
                  <a:pt x="3773126" y="1309118"/>
                  <a:pt x="3524576" y="1159691"/>
                </a:cubicBezTo>
                <a:lnTo>
                  <a:pt x="3524562" y="1159483"/>
                </a:lnTo>
                <a:close/>
                <a:moveTo>
                  <a:pt x="7480346" y="938205"/>
                </a:moveTo>
                <a:cubicBezTo>
                  <a:pt x="7391885" y="938205"/>
                  <a:pt x="7323375" y="974179"/>
                  <a:pt x="7278555" y="1044900"/>
                </a:cubicBezTo>
                <a:lnTo>
                  <a:pt x="7242741" y="1100649"/>
                </a:lnTo>
                <a:lnTo>
                  <a:pt x="7242741" y="955340"/>
                </a:lnTo>
                <a:lnTo>
                  <a:pt x="7089648" y="955340"/>
                </a:lnTo>
                <a:lnTo>
                  <a:pt x="7089648" y="1827870"/>
                </a:lnTo>
                <a:lnTo>
                  <a:pt x="7242672" y="1827870"/>
                </a:lnTo>
                <a:lnTo>
                  <a:pt x="7242672" y="1548923"/>
                </a:lnTo>
                <a:cubicBezTo>
                  <a:pt x="7242672" y="1293945"/>
                  <a:pt x="7245720" y="1264008"/>
                  <a:pt x="7281395" y="1194327"/>
                </a:cubicBezTo>
                <a:cubicBezTo>
                  <a:pt x="7330440" y="1098715"/>
                  <a:pt x="7414814" y="1050854"/>
                  <a:pt x="7496349" y="1073804"/>
                </a:cubicBezTo>
                <a:lnTo>
                  <a:pt x="7551074" y="1089795"/>
                </a:lnTo>
                <a:lnTo>
                  <a:pt x="7551074" y="938212"/>
                </a:lnTo>
                <a:lnTo>
                  <a:pt x="7480346" y="938205"/>
                </a:lnTo>
                <a:close/>
                <a:moveTo>
                  <a:pt x="2306948" y="1154451"/>
                </a:moveTo>
                <a:lnTo>
                  <a:pt x="2306948" y="598572"/>
                </a:lnTo>
                <a:lnTo>
                  <a:pt x="2152581" y="598572"/>
                </a:lnTo>
                <a:lnTo>
                  <a:pt x="2152581" y="1829817"/>
                </a:lnTo>
                <a:lnTo>
                  <a:pt x="2801756" y="1829817"/>
                </a:lnTo>
                <a:lnTo>
                  <a:pt x="2801756" y="1684404"/>
                </a:lnTo>
                <a:lnTo>
                  <a:pt x="2306948" y="1684404"/>
                </a:lnTo>
                <a:lnTo>
                  <a:pt x="2306948" y="1154451"/>
                </a:lnTo>
                <a:close/>
                <a:moveTo>
                  <a:pt x="5876821" y="1327749"/>
                </a:moveTo>
                <a:lnTo>
                  <a:pt x="5749588" y="1659486"/>
                </a:lnTo>
                <a:lnTo>
                  <a:pt x="5627245" y="1325912"/>
                </a:lnTo>
                <a:lnTo>
                  <a:pt x="5502970" y="956255"/>
                </a:lnTo>
                <a:lnTo>
                  <a:pt x="5344959" y="956255"/>
                </a:lnTo>
                <a:cubicBezTo>
                  <a:pt x="5447344" y="1247109"/>
                  <a:pt x="5558721" y="1542969"/>
                  <a:pt x="5671026" y="1829817"/>
                </a:cubicBezTo>
                <a:cubicBezTo>
                  <a:pt x="5719711" y="1830961"/>
                  <a:pt x="5768507" y="1829817"/>
                  <a:pt x="5817178" y="1829817"/>
                </a:cubicBezTo>
                <a:lnTo>
                  <a:pt x="5989002" y="1397548"/>
                </a:lnTo>
                <a:lnTo>
                  <a:pt x="6164012" y="956365"/>
                </a:lnTo>
                <a:lnTo>
                  <a:pt x="6012949" y="956365"/>
                </a:lnTo>
                <a:cubicBezTo>
                  <a:pt x="6012949" y="956365"/>
                  <a:pt x="5946253" y="1131605"/>
                  <a:pt x="5876710" y="1327853"/>
                </a:cubicBezTo>
                <a:lnTo>
                  <a:pt x="5876821" y="1327749"/>
                </a:lnTo>
                <a:close/>
                <a:moveTo>
                  <a:pt x="2662657" y="263061"/>
                </a:moveTo>
                <a:cubicBezTo>
                  <a:pt x="2687512" y="263061"/>
                  <a:pt x="2708259" y="255075"/>
                  <a:pt x="2725356" y="237939"/>
                </a:cubicBezTo>
                <a:cubicBezTo>
                  <a:pt x="2742223" y="221024"/>
                  <a:pt x="2751111" y="201148"/>
                  <a:pt x="2751111" y="176247"/>
                </a:cubicBezTo>
                <a:cubicBezTo>
                  <a:pt x="2751111" y="151340"/>
                  <a:pt x="2742223" y="130548"/>
                  <a:pt x="2725356" y="114555"/>
                </a:cubicBezTo>
                <a:cubicBezTo>
                  <a:pt x="2708259" y="98567"/>
                  <a:pt x="2688537" y="90560"/>
                  <a:pt x="2663786" y="90560"/>
                </a:cubicBezTo>
                <a:cubicBezTo>
                  <a:pt x="2638716" y="90560"/>
                  <a:pt x="2617962" y="98566"/>
                  <a:pt x="2601080" y="115466"/>
                </a:cubicBezTo>
                <a:cubicBezTo>
                  <a:pt x="2583984" y="132382"/>
                  <a:pt x="2576232" y="153174"/>
                  <a:pt x="2576232" y="177164"/>
                </a:cubicBezTo>
                <a:cubicBezTo>
                  <a:pt x="2576232" y="202297"/>
                  <a:pt x="2584212" y="223078"/>
                  <a:pt x="2601080" y="238856"/>
                </a:cubicBezTo>
                <a:cubicBezTo>
                  <a:pt x="2617055" y="254837"/>
                  <a:pt x="2637795" y="262840"/>
                  <a:pt x="2662657" y="262840"/>
                </a:cubicBezTo>
                <a:lnTo>
                  <a:pt x="2662657" y="263061"/>
                </a:lnTo>
                <a:close/>
                <a:moveTo>
                  <a:pt x="2607931" y="121414"/>
                </a:moveTo>
                <a:cubicBezTo>
                  <a:pt x="2622749" y="106569"/>
                  <a:pt x="2640773" y="99705"/>
                  <a:pt x="2663793" y="99705"/>
                </a:cubicBezTo>
                <a:cubicBezTo>
                  <a:pt x="2685461" y="99705"/>
                  <a:pt x="2703472" y="106569"/>
                  <a:pt x="2718532" y="121414"/>
                </a:cubicBezTo>
                <a:cubicBezTo>
                  <a:pt x="2733350" y="136263"/>
                  <a:pt x="2741323" y="154311"/>
                  <a:pt x="2741323" y="176247"/>
                </a:cubicBezTo>
                <a:cubicBezTo>
                  <a:pt x="2741323" y="198177"/>
                  <a:pt x="2733350" y="217147"/>
                  <a:pt x="2718532" y="231992"/>
                </a:cubicBezTo>
                <a:cubicBezTo>
                  <a:pt x="2703486" y="246831"/>
                  <a:pt x="2685461" y="253921"/>
                  <a:pt x="2663793" y="253921"/>
                </a:cubicBezTo>
                <a:cubicBezTo>
                  <a:pt x="2641792" y="253921"/>
                  <a:pt x="2623892" y="247068"/>
                  <a:pt x="2609074" y="231992"/>
                </a:cubicBezTo>
                <a:cubicBezTo>
                  <a:pt x="2594257" y="217147"/>
                  <a:pt x="2586263" y="198177"/>
                  <a:pt x="2586263" y="176247"/>
                </a:cubicBezTo>
                <a:cubicBezTo>
                  <a:pt x="2586263" y="154311"/>
                  <a:pt x="2593114" y="136270"/>
                  <a:pt x="2607931" y="121414"/>
                </a:cubicBezTo>
                <a:close/>
                <a:moveTo>
                  <a:pt x="2644757" y="184248"/>
                </a:moveTo>
                <a:lnTo>
                  <a:pt x="2654787" y="184248"/>
                </a:lnTo>
                <a:cubicBezTo>
                  <a:pt x="2661853" y="184248"/>
                  <a:pt x="2668808" y="191097"/>
                  <a:pt x="2674738" y="204125"/>
                </a:cubicBezTo>
                <a:lnTo>
                  <a:pt x="2686715" y="231075"/>
                </a:lnTo>
                <a:lnTo>
                  <a:pt x="2705523" y="231075"/>
                </a:lnTo>
                <a:lnTo>
                  <a:pt x="2690705" y="201137"/>
                </a:lnTo>
                <a:cubicBezTo>
                  <a:pt x="2684658" y="189152"/>
                  <a:pt x="2678749" y="182183"/>
                  <a:pt x="2671773" y="180229"/>
                </a:cubicBezTo>
                <a:cubicBezTo>
                  <a:pt x="2680557" y="178175"/>
                  <a:pt x="2687512" y="175208"/>
                  <a:pt x="2692527" y="169262"/>
                </a:cubicBezTo>
                <a:cubicBezTo>
                  <a:pt x="2697535" y="164130"/>
                  <a:pt x="2699364" y="157157"/>
                  <a:pt x="2699364" y="149270"/>
                </a:cubicBezTo>
                <a:cubicBezTo>
                  <a:pt x="2699364" y="140135"/>
                  <a:pt x="2696510" y="133287"/>
                  <a:pt x="2690477" y="128256"/>
                </a:cubicBezTo>
                <a:cubicBezTo>
                  <a:pt x="2683640" y="122546"/>
                  <a:pt x="2672688" y="119465"/>
                  <a:pt x="2658549" y="119465"/>
                </a:cubicBezTo>
                <a:lnTo>
                  <a:pt x="2626863" y="119465"/>
                </a:lnTo>
                <a:lnTo>
                  <a:pt x="2626863" y="231075"/>
                </a:lnTo>
                <a:lnTo>
                  <a:pt x="2642824" y="231075"/>
                </a:lnTo>
                <a:lnTo>
                  <a:pt x="2642824" y="184238"/>
                </a:lnTo>
                <a:lnTo>
                  <a:pt x="2644757" y="184248"/>
                </a:lnTo>
                <a:close/>
                <a:moveTo>
                  <a:pt x="2644757" y="132382"/>
                </a:moveTo>
                <a:lnTo>
                  <a:pt x="2658674" y="132382"/>
                </a:lnTo>
                <a:cubicBezTo>
                  <a:pt x="2668704" y="132382"/>
                  <a:pt x="2675770" y="134436"/>
                  <a:pt x="2679642" y="137401"/>
                </a:cubicBezTo>
                <a:cubicBezTo>
                  <a:pt x="2683411" y="140372"/>
                  <a:pt x="2684429" y="144265"/>
                  <a:pt x="2684429" y="151340"/>
                </a:cubicBezTo>
                <a:cubicBezTo>
                  <a:pt x="2684429" y="164247"/>
                  <a:pt x="2676435" y="170310"/>
                  <a:pt x="2661632" y="170310"/>
                </a:cubicBezTo>
                <a:lnTo>
                  <a:pt x="2644535" y="170310"/>
                </a:lnTo>
                <a:lnTo>
                  <a:pt x="2644535" y="132382"/>
                </a:lnTo>
                <a:lnTo>
                  <a:pt x="2644757" y="132382"/>
                </a:lnTo>
                <a:close/>
                <a:moveTo>
                  <a:pt x="94801" y="174303"/>
                </a:moveTo>
                <a:cubicBezTo>
                  <a:pt x="94801" y="135463"/>
                  <a:pt x="93666" y="106569"/>
                  <a:pt x="92751" y="89543"/>
                </a:cubicBezTo>
                <a:lnTo>
                  <a:pt x="93666" y="89543"/>
                </a:lnTo>
                <a:cubicBezTo>
                  <a:pt x="97650" y="109634"/>
                  <a:pt x="102556" y="124611"/>
                  <a:pt x="106546" y="134547"/>
                </a:cubicBezTo>
                <a:lnTo>
                  <a:pt x="254753" y="466290"/>
                </a:lnTo>
                <a:lnTo>
                  <a:pt x="279610" y="466290"/>
                </a:lnTo>
                <a:lnTo>
                  <a:pt x="427817" y="131581"/>
                </a:lnTo>
                <a:cubicBezTo>
                  <a:pt x="431818" y="122451"/>
                  <a:pt x="435808" y="108734"/>
                  <a:pt x="440708" y="89653"/>
                </a:cubicBezTo>
                <a:lnTo>
                  <a:pt x="441844" y="89653"/>
                </a:lnTo>
                <a:cubicBezTo>
                  <a:pt x="438884" y="122788"/>
                  <a:pt x="437859" y="151573"/>
                  <a:pt x="437859" y="174530"/>
                </a:cubicBezTo>
                <a:lnTo>
                  <a:pt x="437859" y="467323"/>
                </a:lnTo>
                <a:lnTo>
                  <a:pt x="488583" y="467323"/>
                </a:lnTo>
                <a:lnTo>
                  <a:pt x="488583" y="32081"/>
                </a:lnTo>
                <a:lnTo>
                  <a:pt x="424968" y="32081"/>
                </a:lnTo>
                <a:lnTo>
                  <a:pt x="288732" y="334803"/>
                </a:lnTo>
                <a:cubicBezTo>
                  <a:pt x="283711" y="346793"/>
                  <a:pt x="276756" y="364742"/>
                  <a:pt x="267865" y="388500"/>
                </a:cubicBezTo>
                <a:lnTo>
                  <a:pt x="265804" y="388500"/>
                </a:lnTo>
                <a:cubicBezTo>
                  <a:pt x="262844" y="376731"/>
                  <a:pt x="255889" y="358794"/>
                  <a:pt x="245974" y="336859"/>
                </a:cubicBezTo>
                <a:lnTo>
                  <a:pt x="112802" y="31043"/>
                </a:lnTo>
                <a:lnTo>
                  <a:pt x="45202" y="31043"/>
                </a:lnTo>
                <a:lnTo>
                  <a:pt x="45202" y="466280"/>
                </a:lnTo>
                <a:lnTo>
                  <a:pt x="93997" y="466280"/>
                </a:lnTo>
                <a:lnTo>
                  <a:pt x="93997" y="174519"/>
                </a:lnTo>
                <a:lnTo>
                  <a:pt x="94801" y="174303"/>
                </a:lnTo>
                <a:close/>
                <a:moveTo>
                  <a:pt x="599751" y="175115"/>
                </a:moveTo>
                <a:lnTo>
                  <a:pt x="643540" y="175115"/>
                </a:lnTo>
                <a:lnTo>
                  <a:pt x="643540" y="446187"/>
                </a:lnTo>
                <a:lnTo>
                  <a:pt x="599751" y="446187"/>
                </a:lnTo>
                <a:lnTo>
                  <a:pt x="599751" y="175115"/>
                </a:lnTo>
                <a:close/>
                <a:moveTo>
                  <a:pt x="621642" y="75720"/>
                </a:moveTo>
                <a:cubicBezTo>
                  <a:pt x="630770" y="75720"/>
                  <a:pt x="638519" y="72628"/>
                  <a:pt x="644445" y="66586"/>
                </a:cubicBezTo>
                <a:cubicBezTo>
                  <a:pt x="650490" y="60638"/>
                  <a:pt x="654486" y="52873"/>
                  <a:pt x="654486" y="43739"/>
                </a:cubicBezTo>
                <a:cubicBezTo>
                  <a:pt x="654486" y="34826"/>
                  <a:pt x="651516" y="26824"/>
                  <a:pt x="644565" y="20892"/>
                </a:cubicBezTo>
                <a:cubicBezTo>
                  <a:pt x="638409" y="14834"/>
                  <a:pt x="630538" y="11742"/>
                  <a:pt x="621532" y="11742"/>
                </a:cubicBezTo>
                <a:cubicBezTo>
                  <a:pt x="612647" y="11742"/>
                  <a:pt x="604667" y="14834"/>
                  <a:pt x="598726" y="20892"/>
                </a:cubicBezTo>
                <a:cubicBezTo>
                  <a:pt x="592702" y="26824"/>
                  <a:pt x="588700" y="34826"/>
                  <a:pt x="588700" y="43739"/>
                </a:cubicBezTo>
                <a:cubicBezTo>
                  <a:pt x="588700" y="53679"/>
                  <a:pt x="591781" y="60638"/>
                  <a:pt x="598726" y="66586"/>
                </a:cubicBezTo>
                <a:cubicBezTo>
                  <a:pt x="605582" y="72628"/>
                  <a:pt x="612753" y="75720"/>
                  <a:pt x="621642" y="75720"/>
                </a:cubicBezTo>
                <a:close/>
                <a:moveTo>
                  <a:pt x="955700" y="452135"/>
                </a:moveTo>
                <a:lnTo>
                  <a:pt x="955700" y="404377"/>
                </a:lnTo>
                <a:cubicBezTo>
                  <a:pt x="931753" y="422314"/>
                  <a:pt x="905983" y="431232"/>
                  <a:pt x="879306" y="431232"/>
                </a:cubicBezTo>
                <a:cubicBezTo>
                  <a:pt x="847399" y="431232"/>
                  <a:pt x="821505" y="420270"/>
                  <a:pt x="802580" y="399256"/>
                </a:cubicBezTo>
                <a:cubicBezTo>
                  <a:pt x="783772" y="378464"/>
                  <a:pt x="773742" y="349549"/>
                  <a:pt x="773742" y="313570"/>
                </a:cubicBezTo>
                <a:cubicBezTo>
                  <a:pt x="773742" y="275872"/>
                  <a:pt x="783772" y="245931"/>
                  <a:pt x="804520" y="223083"/>
                </a:cubicBezTo>
                <a:cubicBezTo>
                  <a:pt x="824470" y="201153"/>
                  <a:pt x="850357" y="190186"/>
                  <a:pt x="882057" y="190186"/>
                </a:cubicBezTo>
                <a:cubicBezTo>
                  <a:pt x="907930" y="190186"/>
                  <a:pt x="932771" y="198192"/>
                  <a:pt x="955707" y="214191"/>
                </a:cubicBezTo>
                <a:lnTo>
                  <a:pt x="955707" y="163356"/>
                </a:lnTo>
                <a:cubicBezTo>
                  <a:pt x="934842" y="152389"/>
                  <a:pt x="911019" y="147357"/>
                  <a:pt x="884107" y="147357"/>
                </a:cubicBezTo>
                <a:cubicBezTo>
                  <a:pt x="834390" y="147357"/>
                  <a:pt x="795639" y="163356"/>
                  <a:pt x="766676" y="194211"/>
                </a:cubicBezTo>
                <a:cubicBezTo>
                  <a:pt x="737942" y="225048"/>
                  <a:pt x="723124" y="266976"/>
                  <a:pt x="723124" y="317584"/>
                </a:cubicBezTo>
                <a:cubicBezTo>
                  <a:pt x="723124" y="362587"/>
                  <a:pt x="736002" y="400405"/>
                  <a:pt x="762804" y="429310"/>
                </a:cubicBezTo>
                <a:cubicBezTo>
                  <a:pt x="790734" y="459004"/>
                  <a:pt x="826431" y="474086"/>
                  <a:pt x="870204" y="474086"/>
                </a:cubicBezTo>
                <a:cubicBezTo>
                  <a:pt x="904051" y="473149"/>
                  <a:pt x="931753" y="466063"/>
                  <a:pt x="955700" y="452135"/>
                </a:cubicBezTo>
                <a:close/>
                <a:moveTo>
                  <a:pt x="1080987" y="307622"/>
                </a:moveTo>
                <a:cubicBezTo>
                  <a:pt x="1080987" y="271864"/>
                  <a:pt x="1088974" y="242969"/>
                  <a:pt x="1103792" y="223078"/>
                </a:cubicBezTo>
                <a:cubicBezTo>
                  <a:pt x="1117709" y="205151"/>
                  <a:pt x="1134576" y="196127"/>
                  <a:pt x="1154527" y="196127"/>
                </a:cubicBezTo>
                <a:cubicBezTo>
                  <a:pt x="1171402" y="196127"/>
                  <a:pt x="1183365" y="199210"/>
                  <a:pt x="1192142" y="206178"/>
                </a:cubicBezTo>
                <a:lnTo>
                  <a:pt x="1192142" y="154311"/>
                </a:lnTo>
                <a:cubicBezTo>
                  <a:pt x="1185305" y="151345"/>
                  <a:pt x="1175385" y="150318"/>
                  <a:pt x="1162507" y="150318"/>
                </a:cubicBezTo>
                <a:cubicBezTo>
                  <a:pt x="1144607" y="150318"/>
                  <a:pt x="1128654" y="156355"/>
                  <a:pt x="1114626" y="167455"/>
                </a:cubicBezTo>
                <a:cubicBezTo>
                  <a:pt x="1099809" y="179207"/>
                  <a:pt x="1087949" y="197156"/>
                  <a:pt x="1080994" y="220002"/>
                </a:cubicBezTo>
                <a:lnTo>
                  <a:pt x="1079858" y="220002"/>
                </a:lnTo>
                <a:lnTo>
                  <a:pt x="1079858" y="156366"/>
                </a:lnTo>
                <a:lnTo>
                  <a:pt x="1030266" y="156366"/>
                </a:lnTo>
                <a:lnTo>
                  <a:pt x="1030266" y="467090"/>
                </a:lnTo>
                <a:lnTo>
                  <a:pt x="1079969" y="467090"/>
                </a:lnTo>
                <a:lnTo>
                  <a:pt x="1079969" y="307622"/>
                </a:lnTo>
                <a:lnTo>
                  <a:pt x="1080987" y="307622"/>
                </a:lnTo>
                <a:close/>
                <a:moveTo>
                  <a:pt x="1366363" y="473260"/>
                </a:moveTo>
                <a:cubicBezTo>
                  <a:pt x="1413108" y="473260"/>
                  <a:pt x="1450730" y="458177"/>
                  <a:pt x="1478661" y="428256"/>
                </a:cubicBezTo>
                <a:cubicBezTo>
                  <a:pt x="1506474" y="398540"/>
                  <a:pt x="1520377" y="358568"/>
                  <a:pt x="1520377" y="308750"/>
                </a:cubicBezTo>
                <a:cubicBezTo>
                  <a:pt x="1520377" y="257931"/>
                  <a:pt x="1507617" y="219085"/>
                  <a:pt x="1481626" y="190170"/>
                </a:cubicBezTo>
                <a:cubicBezTo>
                  <a:pt x="1455856" y="161286"/>
                  <a:pt x="1420056" y="147332"/>
                  <a:pt x="1373297" y="147332"/>
                </a:cubicBezTo>
                <a:cubicBezTo>
                  <a:pt x="1326552" y="147332"/>
                  <a:pt x="1288930" y="161275"/>
                  <a:pt x="1260999" y="188231"/>
                </a:cubicBezTo>
                <a:cubicBezTo>
                  <a:pt x="1231136" y="217948"/>
                  <a:pt x="1215397" y="259869"/>
                  <a:pt x="1215397" y="313674"/>
                </a:cubicBezTo>
                <a:cubicBezTo>
                  <a:pt x="1215397" y="360512"/>
                  <a:pt x="1228171" y="399356"/>
                  <a:pt x="1255083" y="428256"/>
                </a:cubicBezTo>
                <a:cubicBezTo>
                  <a:pt x="1282896" y="458177"/>
                  <a:pt x="1319729" y="473260"/>
                  <a:pt x="1366363" y="473260"/>
                </a:cubicBezTo>
                <a:close/>
                <a:moveTo>
                  <a:pt x="1295670" y="220113"/>
                </a:moveTo>
                <a:cubicBezTo>
                  <a:pt x="1314602" y="200121"/>
                  <a:pt x="1339464" y="190174"/>
                  <a:pt x="1370235" y="190174"/>
                </a:cubicBezTo>
                <a:cubicBezTo>
                  <a:pt x="1402163" y="190174"/>
                  <a:pt x="1426104" y="200121"/>
                  <a:pt x="1443893" y="220113"/>
                </a:cubicBezTo>
                <a:cubicBezTo>
                  <a:pt x="1461779" y="241020"/>
                  <a:pt x="1470681" y="270841"/>
                  <a:pt x="1470681" y="310704"/>
                </a:cubicBezTo>
                <a:cubicBezTo>
                  <a:pt x="1470681" y="348622"/>
                  <a:pt x="1462708" y="378443"/>
                  <a:pt x="1445826" y="398435"/>
                </a:cubicBezTo>
                <a:cubicBezTo>
                  <a:pt x="1428958" y="419343"/>
                  <a:pt x="1404096" y="430416"/>
                  <a:pt x="1371261" y="430416"/>
                </a:cubicBezTo>
                <a:cubicBezTo>
                  <a:pt x="1339340" y="430416"/>
                  <a:pt x="1314602" y="419332"/>
                  <a:pt x="1295670" y="398435"/>
                </a:cubicBezTo>
                <a:cubicBezTo>
                  <a:pt x="1276870" y="377416"/>
                  <a:pt x="1267864" y="348622"/>
                  <a:pt x="1267864" y="310704"/>
                </a:cubicBezTo>
                <a:cubicBezTo>
                  <a:pt x="1265918" y="273006"/>
                  <a:pt x="1275837" y="242169"/>
                  <a:pt x="1295670" y="220113"/>
                </a:cubicBezTo>
                <a:close/>
                <a:moveTo>
                  <a:pt x="1738039" y="446187"/>
                </a:moveTo>
                <a:cubicBezTo>
                  <a:pt x="1756964" y="429288"/>
                  <a:pt x="1767009" y="408496"/>
                  <a:pt x="1767009" y="382436"/>
                </a:cubicBezTo>
                <a:cubicBezTo>
                  <a:pt x="1767009" y="359589"/>
                  <a:pt x="1759015" y="340630"/>
                  <a:pt x="1744197" y="325664"/>
                </a:cubicBezTo>
                <a:cubicBezTo>
                  <a:pt x="1732102" y="313681"/>
                  <a:pt x="1713413" y="302818"/>
                  <a:pt x="1686389" y="291850"/>
                </a:cubicBezTo>
                <a:cubicBezTo>
                  <a:pt x="1662442" y="281809"/>
                  <a:pt x="1647624" y="272886"/>
                  <a:pt x="1639637" y="265917"/>
                </a:cubicBezTo>
                <a:cubicBezTo>
                  <a:pt x="1631671" y="257925"/>
                  <a:pt x="1626766" y="247995"/>
                  <a:pt x="1626766" y="233934"/>
                </a:cubicBezTo>
                <a:cubicBezTo>
                  <a:pt x="1626766" y="221029"/>
                  <a:pt x="1631782" y="211089"/>
                  <a:pt x="1641591" y="203091"/>
                </a:cubicBezTo>
                <a:cubicBezTo>
                  <a:pt x="1651621" y="195105"/>
                  <a:pt x="1664388" y="191223"/>
                  <a:pt x="1681498" y="191223"/>
                </a:cubicBezTo>
                <a:cubicBezTo>
                  <a:pt x="1708286" y="191223"/>
                  <a:pt x="1731195" y="198298"/>
                  <a:pt x="1752164" y="213269"/>
                </a:cubicBezTo>
                <a:lnTo>
                  <a:pt x="1752164" y="163456"/>
                </a:lnTo>
                <a:cubicBezTo>
                  <a:pt x="1732102" y="153416"/>
                  <a:pt x="1710330" y="148617"/>
                  <a:pt x="1685468" y="148617"/>
                </a:cubicBezTo>
                <a:cubicBezTo>
                  <a:pt x="1653554" y="148617"/>
                  <a:pt x="1626655" y="157419"/>
                  <a:pt x="1606795" y="174424"/>
                </a:cubicBezTo>
                <a:cubicBezTo>
                  <a:pt x="1585937" y="191344"/>
                  <a:pt x="1576024" y="213274"/>
                  <a:pt x="1576024" y="239082"/>
                </a:cubicBezTo>
                <a:cubicBezTo>
                  <a:pt x="1576024" y="261928"/>
                  <a:pt x="1582861" y="280899"/>
                  <a:pt x="1595857" y="294827"/>
                </a:cubicBezTo>
                <a:cubicBezTo>
                  <a:pt x="1606795" y="306711"/>
                  <a:pt x="1625512" y="318827"/>
                  <a:pt x="1651490" y="329669"/>
                </a:cubicBezTo>
                <a:cubicBezTo>
                  <a:pt x="1676352" y="340641"/>
                  <a:pt x="1693226" y="350570"/>
                  <a:pt x="1702232" y="358563"/>
                </a:cubicBezTo>
                <a:cubicBezTo>
                  <a:pt x="1711120" y="366569"/>
                  <a:pt x="1715103" y="376499"/>
                  <a:pt x="1715103" y="388278"/>
                </a:cubicBezTo>
                <a:cubicBezTo>
                  <a:pt x="1715103" y="417283"/>
                  <a:pt x="1695270" y="432259"/>
                  <a:pt x="1656505" y="432259"/>
                </a:cubicBezTo>
                <a:cubicBezTo>
                  <a:pt x="1626628" y="432259"/>
                  <a:pt x="1599854" y="422430"/>
                  <a:pt x="1575892" y="402558"/>
                </a:cubicBezTo>
                <a:lnTo>
                  <a:pt x="1575892" y="456234"/>
                </a:lnTo>
                <a:cubicBezTo>
                  <a:pt x="1597554" y="469272"/>
                  <a:pt x="1623559" y="475203"/>
                  <a:pt x="1652279" y="475203"/>
                </a:cubicBezTo>
                <a:cubicBezTo>
                  <a:pt x="1689112" y="473265"/>
                  <a:pt x="1717943" y="464241"/>
                  <a:pt x="1737790" y="446305"/>
                </a:cubicBezTo>
                <a:lnTo>
                  <a:pt x="1738039" y="446187"/>
                </a:lnTo>
                <a:close/>
                <a:moveTo>
                  <a:pt x="1974723" y="147341"/>
                </a:moveTo>
                <a:cubicBezTo>
                  <a:pt x="1927971" y="147341"/>
                  <a:pt x="1890356" y="161285"/>
                  <a:pt x="1862411" y="188242"/>
                </a:cubicBezTo>
                <a:cubicBezTo>
                  <a:pt x="1832783" y="217958"/>
                  <a:pt x="1816809" y="259879"/>
                  <a:pt x="1816809" y="313686"/>
                </a:cubicBezTo>
                <a:cubicBezTo>
                  <a:pt x="1816809" y="360522"/>
                  <a:pt x="1829708" y="399367"/>
                  <a:pt x="1856495" y="428267"/>
                </a:cubicBezTo>
                <a:cubicBezTo>
                  <a:pt x="1884433" y="458188"/>
                  <a:pt x="1921134" y="473154"/>
                  <a:pt x="1967886" y="473154"/>
                </a:cubicBezTo>
                <a:cubicBezTo>
                  <a:pt x="2015760" y="473154"/>
                  <a:pt x="2052253" y="458082"/>
                  <a:pt x="2080184" y="428140"/>
                </a:cubicBezTo>
                <a:cubicBezTo>
                  <a:pt x="2108115" y="398446"/>
                  <a:pt x="2122025" y="358463"/>
                  <a:pt x="2122025" y="308649"/>
                </a:cubicBezTo>
                <a:cubicBezTo>
                  <a:pt x="2122025" y="257814"/>
                  <a:pt x="2109029" y="218980"/>
                  <a:pt x="2083246" y="190075"/>
                </a:cubicBezTo>
                <a:cubicBezTo>
                  <a:pt x="2056361" y="161170"/>
                  <a:pt x="2020547" y="147231"/>
                  <a:pt x="1974945" y="147231"/>
                </a:cubicBezTo>
                <a:lnTo>
                  <a:pt x="1974723" y="147341"/>
                </a:lnTo>
                <a:close/>
                <a:moveTo>
                  <a:pt x="2071172" y="310709"/>
                </a:moveTo>
                <a:cubicBezTo>
                  <a:pt x="2071172" y="348627"/>
                  <a:pt x="2063184" y="378448"/>
                  <a:pt x="2046316" y="398440"/>
                </a:cubicBezTo>
                <a:cubicBezTo>
                  <a:pt x="2029449" y="419348"/>
                  <a:pt x="2004587" y="430421"/>
                  <a:pt x="1971751" y="430421"/>
                </a:cubicBezTo>
                <a:cubicBezTo>
                  <a:pt x="1939810" y="430421"/>
                  <a:pt x="1915086" y="419338"/>
                  <a:pt x="1896147" y="398440"/>
                </a:cubicBezTo>
                <a:cubicBezTo>
                  <a:pt x="1877339" y="377421"/>
                  <a:pt x="1868341" y="348627"/>
                  <a:pt x="1868341" y="310709"/>
                </a:cubicBezTo>
                <a:cubicBezTo>
                  <a:pt x="1868341" y="270726"/>
                  <a:pt x="1878261" y="239887"/>
                  <a:pt x="1898211" y="219085"/>
                </a:cubicBezTo>
                <a:cubicBezTo>
                  <a:pt x="1917012" y="199210"/>
                  <a:pt x="1941888" y="189153"/>
                  <a:pt x="1972783" y="189153"/>
                </a:cubicBezTo>
                <a:cubicBezTo>
                  <a:pt x="2003554" y="189153"/>
                  <a:pt x="2028305" y="199198"/>
                  <a:pt x="2046192" y="219085"/>
                </a:cubicBezTo>
                <a:cubicBezTo>
                  <a:pt x="2062166" y="241015"/>
                  <a:pt x="2071172" y="270836"/>
                  <a:pt x="2071172" y="310709"/>
                </a:cubicBezTo>
                <a:close/>
                <a:moveTo>
                  <a:pt x="2205478" y="466179"/>
                </a:moveTo>
                <a:lnTo>
                  <a:pt x="2255077" y="466179"/>
                </a:lnTo>
                <a:lnTo>
                  <a:pt x="2255077" y="197161"/>
                </a:lnTo>
                <a:lnTo>
                  <a:pt x="2327702" y="197161"/>
                </a:lnTo>
                <a:lnTo>
                  <a:pt x="2327702" y="155344"/>
                </a:lnTo>
                <a:lnTo>
                  <a:pt x="2255063" y="155344"/>
                </a:lnTo>
                <a:lnTo>
                  <a:pt x="2255063" y="107364"/>
                </a:lnTo>
                <a:cubicBezTo>
                  <a:pt x="2255063" y="63736"/>
                  <a:pt x="2271931" y="41801"/>
                  <a:pt x="2306824" y="41801"/>
                </a:cubicBezTo>
                <a:cubicBezTo>
                  <a:pt x="2318579" y="41801"/>
                  <a:pt x="2330542" y="44766"/>
                  <a:pt x="2339444" y="49797"/>
                </a:cubicBezTo>
                <a:lnTo>
                  <a:pt x="2339444" y="4909"/>
                </a:lnTo>
                <a:cubicBezTo>
                  <a:pt x="2330542" y="911"/>
                  <a:pt x="2318579" y="0"/>
                  <a:pt x="2303630" y="0"/>
                </a:cubicBezTo>
                <a:cubicBezTo>
                  <a:pt x="2276842" y="0"/>
                  <a:pt x="2254959" y="8002"/>
                  <a:pt x="2237045" y="24901"/>
                </a:cubicBezTo>
                <a:cubicBezTo>
                  <a:pt x="2216180" y="44777"/>
                  <a:pt x="2205124" y="70595"/>
                  <a:pt x="2205124" y="105563"/>
                </a:cubicBezTo>
                <a:lnTo>
                  <a:pt x="2205124" y="156513"/>
                </a:lnTo>
                <a:lnTo>
                  <a:pt x="2152678" y="156513"/>
                </a:lnTo>
                <a:lnTo>
                  <a:pt x="2152678" y="198319"/>
                </a:lnTo>
                <a:lnTo>
                  <a:pt x="2205124" y="198319"/>
                </a:lnTo>
                <a:lnTo>
                  <a:pt x="2205124" y="466327"/>
                </a:lnTo>
                <a:lnTo>
                  <a:pt x="2205478" y="466179"/>
                </a:lnTo>
                <a:close/>
                <a:moveTo>
                  <a:pt x="2409202" y="381415"/>
                </a:moveTo>
                <a:cubicBezTo>
                  <a:pt x="2409202" y="442195"/>
                  <a:pt x="2436003" y="473149"/>
                  <a:pt x="2490729" y="473149"/>
                </a:cubicBezTo>
                <a:cubicBezTo>
                  <a:pt x="2510568" y="473149"/>
                  <a:pt x="2525497" y="469956"/>
                  <a:pt x="2537467" y="462871"/>
                </a:cubicBezTo>
                <a:lnTo>
                  <a:pt x="2537467" y="420148"/>
                </a:lnTo>
                <a:cubicBezTo>
                  <a:pt x="2528365" y="427008"/>
                  <a:pt x="2517516" y="430211"/>
                  <a:pt x="2505553" y="430211"/>
                </a:cubicBezTo>
                <a:cubicBezTo>
                  <a:pt x="2488685" y="430211"/>
                  <a:pt x="2476833" y="426196"/>
                  <a:pt x="2469864" y="417172"/>
                </a:cubicBezTo>
                <a:cubicBezTo>
                  <a:pt x="2462791" y="408275"/>
                  <a:pt x="2458808" y="393183"/>
                  <a:pt x="2458808" y="372391"/>
                </a:cubicBezTo>
                <a:lnTo>
                  <a:pt x="2458808" y="197045"/>
                </a:lnTo>
                <a:lnTo>
                  <a:pt x="2537467" y="197045"/>
                </a:lnTo>
                <a:lnTo>
                  <a:pt x="2537467" y="155228"/>
                </a:lnTo>
                <a:lnTo>
                  <a:pt x="2458808" y="155228"/>
                </a:lnTo>
                <a:lnTo>
                  <a:pt x="2458808" y="63620"/>
                </a:lnTo>
                <a:cubicBezTo>
                  <a:pt x="2441711" y="69556"/>
                  <a:pt x="2424954" y="74587"/>
                  <a:pt x="2409091" y="79603"/>
                </a:cubicBezTo>
                <a:lnTo>
                  <a:pt x="2409091" y="155223"/>
                </a:lnTo>
                <a:lnTo>
                  <a:pt x="2355508" y="155223"/>
                </a:lnTo>
                <a:lnTo>
                  <a:pt x="2355508" y="197039"/>
                </a:lnTo>
                <a:lnTo>
                  <a:pt x="2409091" y="197039"/>
                </a:lnTo>
                <a:lnTo>
                  <a:pt x="2409091" y="381304"/>
                </a:lnTo>
                <a:lnTo>
                  <a:pt x="2409202" y="381415"/>
                </a:lnTo>
                <a:close/>
                <a:moveTo>
                  <a:pt x="7744899" y="954189"/>
                </a:moveTo>
                <a:cubicBezTo>
                  <a:pt x="7727996" y="938205"/>
                  <a:pt x="7708046" y="930206"/>
                  <a:pt x="7683316" y="930206"/>
                </a:cubicBezTo>
                <a:cubicBezTo>
                  <a:pt x="7658239" y="930206"/>
                  <a:pt x="7637457" y="938205"/>
                  <a:pt x="7620623" y="955340"/>
                </a:cubicBezTo>
                <a:cubicBezTo>
                  <a:pt x="7603721" y="972134"/>
                  <a:pt x="7595755" y="993026"/>
                  <a:pt x="7595755" y="1017029"/>
                </a:cubicBezTo>
                <a:cubicBezTo>
                  <a:pt x="7595755" y="1041933"/>
                  <a:pt x="7603721" y="1062728"/>
                  <a:pt x="7620485" y="1078711"/>
                </a:cubicBezTo>
                <a:cubicBezTo>
                  <a:pt x="7637388" y="1094702"/>
                  <a:pt x="7658100" y="1102715"/>
                  <a:pt x="7683177" y="1102715"/>
                </a:cubicBezTo>
                <a:cubicBezTo>
                  <a:pt x="7707907" y="1102715"/>
                  <a:pt x="7728758" y="1094702"/>
                  <a:pt x="7745869" y="1077796"/>
                </a:cubicBezTo>
                <a:cubicBezTo>
                  <a:pt x="7762633" y="1060662"/>
                  <a:pt x="7771569" y="1040901"/>
                  <a:pt x="7771569" y="1016121"/>
                </a:cubicBezTo>
                <a:cubicBezTo>
                  <a:pt x="7770599" y="990988"/>
                  <a:pt x="7761732" y="970180"/>
                  <a:pt x="7744899" y="954189"/>
                </a:cubicBezTo>
                <a:close/>
                <a:moveTo>
                  <a:pt x="7736863" y="1071863"/>
                </a:moveTo>
                <a:cubicBezTo>
                  <a:pt x="7722108" y="1086710"/>
                  <a:pt x="7704028" y="1093558"/>
                  <a:pt x="7682138" y="1093558"/>
                </a:cubicBezTo>
                <a:cubicBezTo>
                  <a:pt x="7660525" y="1093558"/>
                  <a:pt x="7642514" y="1086710"/>
                  <a:pt x="7627412" y="1071863"/>
                </a:cubicBezTo>
                <a:cubicBezTo>
                  <a:pt x="7612657" y="1056780"/>
                  <a:pt x="7604622" y="1037934"/>
                  <a:pt x="7604622" y="1015878"/>
                </a:cubicBezTo>
                <a:cubicBezTo>
                  <a:pt x="7604622" y="994169"/>
                  <a:pt x="7611480" y="976134"/>
                  <a:pt x="7626511" y="961051"/>
                </a:cubicBezTo>
                <a:cubicBezTo>
                  <a:pt x="7641336" y="946211"/>
                  <a:pt x="7659278" y="939342"/>
                  <a:pt x="7682138" y="939342"/>
                </a:cubicBezTo>
                <a:cubicBezTo>
                  <a:pt x="7703820" y="939342"/>
                  <a:pt x="7721831" y="946211"/>
                  <a:pt x="7736863" y="961051"/>
                </a:cubicBezTo>
                <a:cubicBezTo>
                  <a:pt x="7751688" y="976134"/>
                  <a:pt x="7759654" y="994169"/>
                  <a:pt x="7759654" y="1015878"/>
                </a:cubicBezTo>
                <a:cubicBezTo>
                  <a:pt x="7759654" y="1038967"/>
                  <a:pt x="7752866" y="1056780"/>
                  <a:pt x="7736863" y="1071863"/>
                </a:cubicBezTo>
                <a:close/>
                <a:moveTo>
                  <a:pt x="7692183" y="1021021"/>
                </a:moveTo>
                <a:cubicBezTo>
                  <a:pt x="7701118" y="1018970"/>
                  <a:pt x="7708184" y="1014970"/>
                  <a:pt x="7713034" y="1010063"/>
                </a:cubicBezTo>
                <a:cubicBezTo>
                  <a:pt x="7718091" y="1004913"/>
                  <a:pt x="7719892" y="997940"/>
                  <a:pt x="7719892" y="989962"/>
                </a:cubicBezTo>
                <a:cubicBezTo>
                  <a:pt x="7719892" y="981048"/>
                  <a:pt x="7717051" y="973964"/>
                  <a:pt x="7711025" y="969057"/>
                </a:cubicBezTo>
                <a:cubicBezTo>
                  <a:pt x="7704167" y="963338"/>
                  <a:pt x="7693153" y="960254"/>
                  <a:pt x="7679090" y="960254"/>
                </a:cubicBezTo>
                <a:lnTo>
                  <a:pt x="7647432" y="960254"/>
                </a:lnTo>
                <a:lnTo>
                  <a:pt x="7647432" y="1071738"/>
                </a:lnTo>
                <a:lnTo>
                  <a:pt x="7663365" y="1071738"/>
                </a:lnTo>
                <a:lnTo>
                  <a:pt x="7663365" y="1024903"/>
                </a:lnTo>
                <a:lnTo>
                  <a:pt x="7673271" y="1024903"/>
                </a:lnTo>
                <a:cubicBezTo>
                  <a:pt x="7680129" y="1024903"/>
                  <a:pt x="7686987" y="1031751"/>
                  <a:pt x="7693153" y="1044782"/>
                </a:cubicBezTo>
                <a:lnTo>
                  <a:pt x="7704998" y="1071627"/>
                </a:lnTo>
                <a:lnTo>
                  <a:pt x="7723909" y="1071627"/>
                </a:lnTo>
                <a:lnTo>
                  <a:pt x="7709085" y="1041691"/>
                </a:lnTo>
                <a:cubicBezTo>
                  <a:pt x="7703959" y="1028667"/>
                  <a:pt x="7698001" y="1022720"/>
                  <a:pt x="7691975" y="1020772"/>
                </a:cubicBezTo>
                <a:lnTo>
                  <a:pt x="7692183" y="1021021"/>
                </a:lnTo>
                <a:close/>
                <a:moveTo>
                  <a:pt x="7681237" y="1010978"/>
                </a:moveTo>
                <a:lnTo>
                  <a:pt x="7664127" y="1010978"/>
                </a:lnTo>
                <a:lnTo>
                  <a:pt x="7664127" y="973285"/>
                </a:lnTo>
                <a:lnTo>
                  <a:pt x="7678190" y="973285"/>
                </a:lnTo>
                <a:cubicBezTo>
                  <a:pt x="7688095" y="973285"/>
                  <a:pt x="7695022" y="975101"/>
                  <a:pt x="7699041" y="978192"/>
                </a:cubicBezTo>
                <a:cubicBezTo>
                  <a:pt x="7703058" y="981159"/>
                  <a:pt x="7703959" y="985047"/>
                  <a:pt x="7703959" y="992131"/>
                </a:cubicBezTo>
                <a:cubicBezTo>
                  <a:pt x="7703959" y="1005038"/>
                  <a:pt x="7696062" y="1010978"/>
                  <a:pt x="7681237" y="1010978"/>
                </a:cubicBezTo>
                <a:close/>
              </a:path>
            </a:pathLst>
          </a:custGeom>
          <a:solidFill>
            <a:srgbClr val="FFFFFF"/>
          </a:solidFill>
          <a:ln w="692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AD015F89-9B2E-215E-022C-821DECF8CA7B}"/>
              </a:ext>
            </a:extLst>
          </p:cNvPr>
          <p:cNvSpPr>
            <a:spLocks noChangeAspect="1"/>
          </p:cNvSpPr>
          <p:nvPr/>
        </p:nvSpPr>
        <p:spPr>
          <a:xfrm>
            <a:off x="9553965" y="848451"/>
            <a:ext cx="742414" cy="148394"/>
          </a:xfrm>
          <a:custGeom>
            <a:avLst/>
            <a:gdLst>
              <a:gd name="connsiteX0" fmla="*/ 7544356 w 7772339"/>
              <a:gd name="connsiteY0" fmla="*/ 946361 h 1553537"/>
              <a:gd name="connsiteX1" fmla="*/ 7544356 w 7772339"/>
              <a:gd name="connsiteY1" fmla="*/ 1007833 h 1553537"/>
              <a:gd name="connsiteX2" fmla="*/ 7544356 w 7772339"/>
              <a:gd name="connsiteY2" fmla="*/ 1007911 h 1553537"/>
              <a:gd name="connsiteX3" fmla="*/ 7583098 w 7772339"/>
              <a:gd name="connsiteY3" fmla="*/ 1007911 h 1553537"/>
              <a:gd name="connsiteX4" fmla="*/ 7633908 w 7772339"/>
              <a:gd name="connsiteY4" fmla="*/ 975401 h 1553537"/>
              <a:gd name="connsiteX5" fmla="*/ 7586115 w 7772339"/>
              <a:gd name="connsiteY5" fmla="*/ 946361 h 1553537"/>
              <a:gd name="connsiteX6" fmla="*/ 7508089 w 7772339"/>
              <a:gd name="connsiteY6" fmla="*/ 916412 h 1553537"/>
              <a:gd name="connsiteX7" fmla="*/ 7592149 w 7772339"/>
              <a:gd name="connsiteY7" fmla="*/ 916412 h 1553537"/>
              <a:gd name="connsiteX8" fmla="*/ 7673132 w 7772339"/>
              <a:gd name="connsiteY8" fmla="*/ 977890 h 1553537"/>
              <a:gd name="connsiteX9" fmla="*/ 7614839 w 7772339"/>
              <a:gd name="connsiteY9" fmla="*/ 1036423 h 1553537"/>
              <a:gd name="connsiteX10" fmla="*/ 7676692 w 7772339"/>
              <a:gd name="connsiteY10" fmla="*/ 1130410 h 1553537"/>
              <a:gd name="connsiteX11" fmla="*/ 7634451 w 7772339"/>
              <a:gd name="connsiteY11" fmla="*/ 1130410 h 1553537"/>
              <a:gd name="connsiteX12" fmla="*/ 7634391 w 7772339"/>
              <a:gd name="connsiteY12" fmla="*/ 1130446 h 1553537"/>
              <a:gd name="connsiteX13" fmla="*/ 7578029 w 7772339"/>
              <a:gd name="connsiteY13" fmla="*/ 1037931 h 1553537"/>
              <a:gd name="connsiteX14" fmla="*/ 7544356 w 7772339"/>
              <a:gd name="connsiteY14" fmla="*/ 1037931 h 1553537"/>
              <a:gd name="connsiteX15" fmla="*/ 7544356 w 7772339"/>
              <a:gd name="connsiteY15" fmla="*/ 1130446 h 1553537"/>
              <a:gd name="connsiteX16" fmla="*/ 7508089 w 7772339"/>
              <a:gd name="connsiteY16" fmla="*/ 1130446 h 1553537"/>
              <a:gd name="connsiteX17" fmla="*/ 7583580 w 7772339"/>
              <a:gd name="connsiteY17" fmla="*/ 874850 h 1553537"/>
              <a:gd name="connsiteX18" fmla="*/ 7437123 w 7772339"/>
              <a:gd name="connsiteY18" fmla="*/ 1023372 h 1553537"/>
              <a:gd name="connsiteX19" fmla="*/ 7583580 w 7772339"/>
              <a:gd name="connsiteY19" fmla="*/ 1171894 h 1553537"/>
              <a:gd name="connsiteX20" fmla="*/ 7730097 w 7772339"/>
              <a:gd name="connsiteY20" fmla="*/ 1023372 h 1553537"/>
              <a:gd name="connsiteX21" fmla="*/ 7583580 w 7772339"/>
              <a:gd name="connsiteY21" fmla="*/ 874850 h 1553537"/>
              <a:gd name="connsiteX22" fmla="*/ 7583701 w 7772339"/>
              <a:gd name="connsiteY22" fmla="*/ 835854 h 1553537"/>
              <a:gd name="connsiteX23" fmla="*/ 7772339 w 7772339"/>
              <a:gd name="connsiteY23" fmla="*/ 1023372 h 1553537"/>
              <a:gd name="connsiteX24" fmla="*/ 7583701 w 7772339"/>
              <a:gd name="connsiteY24" fmla="*/ 1210902 h 1553537"/>
              <a:gd name="connsiteX25" fmla="*/ 7395003 w 7772339"/>
              <a:gd name="connsiteY25" fmla="*/ 1023372 h 1553537"/>
              <a:gd name="connsiteX26" fmla="*/ 7583701 w 7772339"/>
              <a:gd name="connsiteY26" fmla="*/ 835854 h 1553537"/>
              <a:gd name="connsiteX27" fmla="*/ 1988190 w 7772339"/>
              <a:gd name="connsiteY27" fmla="*/ 379911 h 1553537"/>
              <a:gd name="connsiteX28" fmla="*/ 1988195 w 7772339"/>
              <a:gd name="connsiteY28" fmla="*/ 379948 h 1553537"/>
              <a:gd name="connsiteX29" fmla="*/ 1988105 w 7772339"/>
              <a:gd name="connsiteY29" fmla="*/ 379948 h 1553537"/>
              <a:gd name="connsiteX30" fmla="*/ 2950887 w 7772339"/>
              <a:gd name="connsiteY30" fmla="*/ 377195 h 1553537"/>
              <a:gd name="connsiteX31" fmla="*/ 3207437 w 7772339"/>
              <a:gd name="connsiteY31" fmla="*/ 377195 h 1553537"/>
              <a:gd name="connsiteX32" fmla="*/ 3207219 w 7772339"/>
              <a:gd name="connsiteY32" fmla="*/ 1279948 h 1553537"/>
              <a:gd name="connsiteX33" fmla="*/ 2802204 w 7772339"/>
              <a:gd name="connsiteY33" fmla="*/ 1553537 h 1553537"/>
              <a:gd name="connsiteX34" fmla="*/ 1993693 w 7772339"/>
              <a:gd name="connsiteY34" fmla="*/ 1553537 h 1553537"/>
              <a:gd name="connsiteX35" fmla="*/ 1993693 w 7772339"/>
              <a:gd name="connsiteY35" fmla="*/ 1382316 h 1553537"/>
              <a:gd name="connsiteX36" fmla="*/ 2803640 w 7772339"/>
              <a:gd name="connsiteY36" fmla="*/ 1382268 h 1553537"/>
              <a:gd name="connsiteX37" fmla="*/ 2948992 w 7772339"/>
              <a:gd name="connsiteY37" fmla="*/ 1256149 h 1553537"/>
              <a:gd name="connsiteX38" fmla="*/ 2948992 w 7772339"/>
              <a:gd name="connsiteY38" fmla="*/ 1189399 h 1553537"/>
              <a:gd name="connsiteX39" fmla="*/ 2404779 w 7772339"/>
              <a:gd name="connsiteY39" fmla="*/ 1189399 h 1553537"/>
              <a:gd name="connsiteX40" fmla="*/ 1988341 w 7772339"/>
              <a:gd name="connsiteY40" fmla="*/ 950923 h 1553537"/>
              <a:gd name="connsiteX41" fmla="*/ 1989114 w 7772339"/>
              <a:gd name="connsiteY41" fmla="*/ 387101 h 1553537"/>
              <a:gd name="connsiteX42" fmla="*/ 1988195 w 7772339"/>
              <a:gd name="connsiteY42" fmla="*/ 379948 h 1553537"/>
              <a:gd name="connsiteX43" fmla="*/ 2244087 w 7772339"/>
              <a:gd name="connsiteY43" fmla="*/ 379948 h 1553537"/>
              <a:gd name="connsiteX44" fmla="*/ 2244087 w 7772339"/>
              <a:gd name="connsiteY44" fmla="*/ 933611 h 1553537"/>
              <a:gd name="connsiteX45" fmla="*/ 2394068 w 7772339"/>
              <a:gd name="connsiteY45" fmla="*/ 1036459 h 1553537"/>
              <a:gd name="connsiteX46" fmla="*/ 2950887 w 7772339"/>
              <a:gd name="connsiteY46" fmla="*/ 1036459 h 1553537"/>
              <a:gd name="connsiteX47" fmla="*/ 5169714 w 7772339"/>
              <a:gd name="connsiteY47" fmla="*/ 195558 h 1553537"/>
              <a:gd name="connsiteX48" fmla="*/ 4982229 w 7772339"/>
              <a:gd name="connsiteY48" fmla="*/ 321415 h 1553537"/>
              <a:gd name="connsiteX49" fmla="*/ 4982229 w 7772339"/>
              <a:gd name="connsiteY49" fmla="*/ 896729 h 1553537"/>
              <a:gd name="connsiteX50" fmla="*/ 4982157 w 7772339"/>
              <a:gd name="connsiteY50" fmla="*/ 896346 h 1553537"/>
              <a:gd name="connsiteX51" fmla="*/ 4982229 w 7772339"/>
              <a:gd name="connsiteY51" fmla="*/ 896803 h 1553537"/>
              <a:gd name="connsiteX52" fmla="*/ 4982229 w 7772339"/>
              <a:gd name="connsiteY52" fmla="*/ 896729 h 1553537"/>
              <a:gd name="connsiteX53" fmla="*/ 4987086 w 7772339"/>
              <a:gd name="connsiteY53" fmla="*/ 922525 h 1553537"/>
              <a:gd name="connsiteX54" fmla="*/ 5169255 w 7772339"/>
              <a:gd name="connsiteY54" fmla="*/ 1032046 h 1553537"/>
              <a:gd name="connsiteX55" fmla="*/ 5401890 w 7772339"/>
              <a:gd name="connsiteY55" fmla="*/ 1032046 h 1553537"/>
              <a:gd name="connsiteX56" fmla="*/ 5188234 w 7772339"/>
              <a:gd name="connsiteY56" fmla="*/ 840338 h 1553537"/>
              <a:gd name="connsiteX57" fmla="*/ 5485540 w 7772339"/>
              <a:gd name="connsiteY57" fmla="*/ 840338 h 1553537"/>
              <a:gd name="connsiteX58" fmla="*/ 5671498 w 7772339"/>
              <a:gd name="connsiteY58" fmla="*/ 1007532 h 1553537"/>
              <a:gd name="connsiteX59" fmla="*/ 5736019 w 7772339"/>
              <a:gd name="connsiteY59" fmla="*/ 925807 h 1553537"/>
              <a:gd name="connsiteX60" fmla="*/ 5738487 w 7772339"/>
              <a:gd name="connsiteY60" fmla="*/ 901287 h 1553537"/>
              <a:gd name="connsiteX61" fmla="*/ 5738487 w 7772339"/>
              <a:gd name="connsiteY61" fmla="*/ 321415 h 1553537"/>
              <a:gd name="connsiteX62" fmla="*/ 5736019 w 7772339"/>
              <a:gd name="connsiteY62" fmla="*/ 298521 h 1553537"/>
              <a:gd name="connsiteX63" fmla="*/ 5555908 w 7772339"/>
              <a:gd name="connsiteY63" fmla="*/ 195558 h 1553537"/>
              <a:gd name="connsiteX64" fmla="*/ 5098061 w 7772339"/>
              <a:gd name="connsiteY64" fmla="*/ 25499 h 1553537"/>
              <a:gd name="connsiteX65" fmla="*/ 5584095 w 7772339"/>
              <a:gd name="connsiteY65" fmla="*/ 25499 h 1553537"/>
              <a:gd name="connsiteX66" fmla="*/ 5655670 w 7772339"/>
              <a:gd name="connsiteY66" fmla="*/ 30402 h 1553537"/>
              <a:gd name="connsiteX67" fmla="*/ 5978870 w 7772339"/>
              <a:gd name="connsiteY67" fmla="*/ 306668 h 1553537"/>
              <a:gd name="connsiteX68" fmla="*/ 5978870 w 7772339"/>
              <a:gd name="connsiteY68" fmla="*/ 911434 h 1553537"/>
              <a:gd name="connsiteX69" fmla="*/ 5826494 w 7772339"/>
              <a:gd name="connsiteY69" fmla="*/ 1146286 h 1553537"/>
              <a:gd name="connsiteX70" fmla="*/ 6078705 w 7772339"/>
              <a:gd name="connsiteY70" fmla="*/ 1372577 h 1553537"/>
              <a:gd name="connsiteX71" fmla="*/ 5781404 w 7772339"/>
              <a:gd name="connsiteY71" fmla="*/ 1372577 h 1553537"/>
              <a:gd name="connsiteX72" fmla="*/ 5577343 w 7772339"/>
              <a:gd name="connsiteY72" fmla="*/ 1189513 h 1553537"/>
              <a:gd name="connsiteX73" fmla="*/ 5371917 w 7772339"/>
              <a:gd name="connsiteY73" fmla="*/ 1202450 h 1553537"/>
              <a:gd name="connsiteX74" fmla="*/ 5098061 w 7772339"/>
              <a:gd name="connsiteY74" fmla="*/ 1202450 h 1553537"/>
              <a:gd name="connsiteX75" fmla="*/ 4947543 w 7772339"/>
              <a:gd name="connsiteY75" fmla="*/ 1181175 h 1553537"/>
              <a:gd name="connsiteX76" fmla="*/ 4705802 w 7772339"/>
              <a:gd name="connsiteY76" fmla="*/ 911434 h 1553537"/>
              <a:gd name="connsiteX77" fmla="*/ 4705754 w 7772339"/>
              <a:gd name="connsiteY77" fmla="*/ 911434 h 1553537"/>
              <a:gd name="connsiteX78" fmla="*/ 4705754 w 7772339"/>
              <a:gd name="connsiteY78" fmla="*/ 306668 h 1553537"/>
              <a:gd name="connsiteX79" fmla="*/ 5028948 w 7772339"/>
              <a:gd name="connsiteY79" fmla="*/ 30402 h 1553537"/>
              <a:gd name="connsiteX80" fmla="*/ 5098061 w 7772339"/>
              <a:gd name="connsiteY80" fmla="*/ 25499 h 1553537"/>
              <a:gd name="connsiteX81" fmla="*/ 6139713 w 7772339"/>
              <a:gd name="connsiteY81" fmla="*/ 23312 h 1553537"/>
              <a:gd name="connsiteX82" fmla="*/ 6395756 w 7772339"/>
              <a:gd name="connsiteY82" fmla="*/ 23312 h 1553537"/>
              <a:gd name="connsiteX83" fmla="*/ 6395756 w 7772339"/>
              <a:gd name="connsiteY83" fmla="*/ 900950 h 1553537"/>
              <a:gd name="connsiteX84" fmla="*/ 6602618 w 7772339"/>
              <a:gd name="connsiteY84" fmla="*/ 1028199 h 1553537"/>
              <a:gd name="connsiteX85" fmla="*/ 7274797 w 7772339"/>
              <a:gd name="connsiteY85" fmla="*/ 1028199 h 1553537"/>
              <a:gd name="connsiteX86" fmla="*/ 7274797 w 7772339"/>
              <a:gd name="connsiteY86" fmla="*/ 1197845 h 1553537"/>
              <a:gd name="connsiteX87" fmla="*/ 6607505 w 7772339"/>
              <a:gd name="connsiteY87" fmla="*/ 1197845 h 1553537"/>
              <a:gd name="connsiteX88" fmla="*/ 6533704 w 7772339"/>
              <a:gd name="connsiteY88" fmla="*/ 1194605 h 1553537"/>
              <a:gd name="connsiteX89" fmla="*/ 6139773 w 7772339"/>
              <a:gd name="connsiteY89" fmla="*/ 902609 h 1553537"/>
              <a:gd name="connsiteX90" fmla="*/ 6139713 w 7772339"/>
              <a:gd name="connsiteY90" fmla="*/ 902531 h 1553537"/>
              <a:gd name="connsiteX91" fmla="*/ 3833374 w 7772339"/>
              <a:gd name="connsiteY91" fmla="*/ 22972 h 1553537"/>
              <a:gd name="connsiteX92" fmla="*/ 4552321 w 7772339"/>
              <a:gd name="connsiteY92" fmla="*/ 22972 h 1553537"/>
              <a:gd name="connsiteX93" fmla="*/ 4552321 w 7772339"/>
              <a:gd name="connsiteY93" fmla="*/ 192578 h 1553537"/>
              <a:gd name="connsiteX94" fmla="*/ 3821082 w 7772339"/>
              <a:gd name="connsiteY94" fmla="*/ 192578 h 1553537"/>
              <a:gd name="connsiteX95" fmla="*/ 3796407 w 7772339"/>
              <a:gd name="connsiteY95" fmla="*/ 194238 h 1553537"/>
              <a:gd name="connsiteX96" fmla="*/ 3665936 w 7772339"/>
              <a:gd name="connsiteY96" fmla="*/ 269668 h 1553537"/>
              <a:gd name="connsiteX97" fmla="*/ 3663461 w 7772339"/>
              <a:gd name="connsiteY97" fmla="*/ 290902 h 1553537"/>
              <a:gd name="connsiteX98" fmla="*/ 3663461 w 7772339"/>
              <a:gd name="connsiteY98" fmla="*/ 406689 h 1553537"/>
              <a:gd name="connsiteX99" fmla="*/ 3665936 w 7772339"/>
              <a:gd name="connsiteY99" fmla="*/ 429544 h 1553537"/>
              <a:gd name="connsiteX100" fmla="*/ 3830870 w 7772339"/>
              <a:gd name="connsiteY100" fmla="*/ 529038 h 1553537"/>
              <a:gd name="connsiteX101" fmla="*/ 4141120 w 7772339"/>
              <a:gd name="connsiteY101" fmla="*/ 529038 h 1553537"/>
              <a:gd name="connsiteX102" fmla="*/ 4360244 w 7772339"/>
              <a:gd name="connsiteY102" fmla="*/ 566565 h 1553537"/>
              <a:gd name="connsiteX103" fmla="*/ 4542406 w 7772339"/>
              <a:gd name="connsiteY103" fmla="*/ 754159 h 1553537"/>
              <a:gd name="connsiteX104" fmla="*/ 4542406 w 7772339"/>
              <a:gd name="connsiteY104" fmla="*/ 940096 h 1553537"/>
              <a:gd name="connsiteX105" fmla="*/ 4377442 w 7772339"/>
              <a:gd name="connsiteY105" fmla="*/ 1148894 h 1553537"/>
              <a:gd name="connsiteX106" fmla="*/ 4140999 w 7772339"/>
              <a:gd name="connsiteY106" fmla="*/ 1197845 h 1553537"/>
              <a:gd name="connsiteX107" fmla="*/ 3404836 w 7772339"/>
              <a:gd name="connsiteY107" fmla="*/ 1197845 h 1553537"/>
              <a:gd name="connsiteX108" fmla="*/ 3404836 w 7772339"/>
              <a:gd name="connsiteY108" fmla="*/ 1197430 h 1553537"/>
              <a:gd name="connsiteX109" fmla="*/ 3404836 w 7772339"/>
              <a:gd name="connsiteY109" fmla="*/ 1027790 h 1553537"/>
              <a:gd name="connsiteX110" fmla="*/ 4111478 w 7772339"/>
              <a:gd name="connsiteY110" fmla="*/ 1027790 h 1553537"/>
              <a:gd name="connsiteX111" fmla="*/ 4138537 w 7772339"/>
              <a:gd name="connsiteY111" fmla="*/ 1026167 h 1553537"/>
              <a:gd name="connsiteX112" fmla="*/ 4246886 w 7772339"/>
              <a:gd name="connsiteY112" fmla="*/ 990261 h 1553537"/>
              <a:gd name="connsiteX113" fmla="*/ 4283817 w 7772339"/>
              <a:gd name="connsiteY113" fmla="*/ 929913 h 1553537"/>
              <a:gd name="connsiteX114" fmla="*/ 4283817 w 7772339"/>
              <a:gd name="connsiteY114" fmla="*/ 781469 h 1553537"/>
              <a:gd name="connsiteX115" fmla="*/ 4264084 w 7772339"/>
              <a:gd name="connsiteY115" fmla="*/ 736209 h 1553537"/>
              <a:gd name="connsiteX116" fmla="*/ 4123729 w 7772339"/>
              <a:gd name="connsiteY116" fmla="*/ 685672 h 1553537"/>
              <a:gd name="connsiteX117" fmla="*/ 4096640 w 7772339"/>
              <a:gd name="connsiteY117" fmla="*/ 684013 h 1553537"/>
              <a:gd name="connsiteX118" fmla="*/ 3830713 w 7772339"/>
              <a:gd name="connsiteY118" fmla="*/ 684013 h 1553537"/>
              <a:gd name="connsiteX119" fmla="*/ 3756863 w 7772339"/>
              <a:gd name="connsiteY119" fmla="*/ 680767 h 1553537"/>
              <a:gd name="connsiteX120" fmla="*/ 3407262 w 7772339"/>
              <a:gd name="connsiteY120" fmla="*/ 445876 h 1553537"/>
              <a:gd name="connsiteX121" fmla="*/ 3407262 w 7772339"/>
              <a:gd name="connsiteY121" fmla="*/ 297427 h 1553537"/>
              <a:gd name="connsiteX122" fmla="*/ 3626542 w 7772339"/>
              <a:gd name="connsiteY122" fmla="*/ 44168 h 1553537"/>
              <a:gd name="connsiteX123" fmla="*/ 3833374 w 7772339"/>
              <a:gd name="connsiteY123" fmla="*/ 22972 h 1553537"/>
              <a:gd name="connsiteX124" fmla="*/ 254787 w 7772339"/>
              <a:gd name="connsiteY124" fmla="*/ 279 h 1553537"/>
              <a:gd name="connsiteX125" fmla="*/ 504750 w 7772339"/>
              <a:gd name="connsiteY125" fmla="*/ 147321 h 1553537"/>
              <a:gd name="connsiteX126" fmla="*/ 881528 w 7772339"/>
              <a:gd name="connsiteY126" fmla="*/ 1012245 h 1553537"/>
              <a:gd name="connsiteX127" fmla="*/ 1270534 w 7772339"/>
              <a:gd name="connsiteY127" fmla="*/ 147697 h 1553537"/>
              <a:gd name="connsiteX128" fmla="*/ 1654598 w 7772339"/>
              <a:gd name="connsiteY128" fmla="*/ 25348 h 1553537"/>
              <a:gd name="connsiteX129" fmla="*/ 1775275 w 7772339"/>
              <a:gd name="connsiteY129" fmla="*/ 194993 h 1553537"/>
              <a:gd name="connsiteX130" fmla="*/ 1775275 w 7772339"/>
              <a:gd name="connsiteY130" fmla="*/ 1198224 h 1553537"/>
              <a:gd name="connsiteX131" fmla="*/ 1519190 w 7772339"/>
              <a:gd name="connsiteY131" fmla="*/ 1198224 h 1553537"/>
              <a:gd name="connsiteX132" fmla="*/ 1519190 w 7772339"/>
              <a:gd name="connsiteY132" fmla="*/ 193332 h 1553537"/>
              <a:gd name="connsiteX133" fmla="*/ 1122750 w 7772339"/>
              <a:gd name="connsiteY133" fmla="*/ 1069347 h 1553537"/>
              <a:gd name="connsiteX134" fmla="*/ 888817 w 7772339"/>
              <a:gd name="connsiteY134" fmla="*/ 1212892 h 1553537"/>
              <a:gd name="connsiteX135" fmla="*/ 652459 w 7772339"/>
              <a:gd name="connsiteY135" fmla="*/ 1069347 h 1553537"/>
              <a:gd name="connsiteX136" fmla="*/ 256057 w 7772339"/>
              <a:gd name="connsiteY136" fmla="*/ 193332 h 1553537"/>
              <a:gd name="connsiteX137" fmla="*/ 256057 w 7772339"/>
              <a:gd name="connsiteY137" fmla="*/ 1197845 h 1553537"/>
              <a:gd name="connsiteX138" fmla="*/ 0 w 7772339"/>
              <a:gd name="connsiteY138" fmla="*/ 1197845 h 1553537"/>
              <a:gd name="connsiteX139" fmla="*/ 0 w 7772339"/>
              <a:gd name="connsiteY139" fmla="*/ 194615 h 1553537"/>
              <a:gd name="connsiteX140" fmla="*/ 120685 w 7772339"/>
              <a:gd name="connsiteY140" fmla="*/ 24971 h 1553537"/>
              <a:gd name="connsiteX141" fmla="*/ 254787 w 7772339"/>
              <a:gd name="connsiteY141" fmla="*/ 279 h 1553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72339" h="1553537">
                <a:moveTo>
                  <a:pt x="7544356" y="946361"/>
                </a:moveTo>
                <a:lnTo>
                  <a:pt x="7544356" y="1007833"/>
                </a:lnTo>
                <a:lnTo>
                  <a:pt x="7544356" y="1007911"/>
                </a:lnTo>
                <a:lnTo>
                  <a:pt x="7583098" y="1007911"/>
                </a:lnTo>
                <a:cubicBezTo>
                  <a:pt x="7610253" y="1007911"/>
                  <a:pt x="7633908" y="1005380"/>
                  <a:pt x="7633908" y="975401"/>
                </a:cubicBezTo>
                <a:cubicBezTo>
                  <a:pt x="7633908" y="950358"/>
                  <a:pt x="7607718" y="946361"/>
                  <a:pt x="7586115" y="946361"/>
                </a:cubicBezTo>
                <a:close/>
                <a:moveTo>
                  <a:pt x="7508089" y="916412"/>
                </a:moveTo>
                <a:lnTo>
                  <a:pt x="7592149" y="916412"/>
                </a:lnTo>
                <a:cubicBezTo>
                  <a:pt x="7645434" y="916412"/>
                  <a:pt x="7673132" y="934362"/>
                  <a:pt x="7673132" y="977890"/>
                </a:cubicBezTo>
                <a:cubicBezTo>
                  <a:pt x="7673132" y="1016886"/>
                  <a:pt x="7648029" y="1032912"/>
                  <a:pt x="7614839" y="1036423"/>
                </a:cubicBezTo>
                <a:lnTo>
                  <a:pt x="7676692" y="1130410"/>
                </a:lnTo>
                <a:lnTo>
                  <a:pt x="7634451" y="1130410"/>
                </a:lnTo>
                <a:lnTo>
                  <a:pt x="7634391" y="1130446"/>
                </a:lnTo>
                <a:lnTo>
                  <a:pt x="7578029" y="1037931"/>
                </a:lnTo>
                <a:lnTo>
                  <a:pt x="7544356" y="1037931"/>
                </a:lnTo>
                <a:lnTo>
                  <a:pt x="7544356" y="1130446"/>
                </a:lnTo>
                <a:lnTo>
                  <a:pt x="7508089" y="1130446"/>
                </a:lnTo>
                <a:close/>
                <a:moveTo>
                  <a:pt x="7583580" y="874850"/>
                </a:moveTo>
                <a:cubicBezTo>
                  <a:pt x="7501572" y="874850"/>
                  <a:pt x="7437123" y="938365"/>
                  <a:pt x="7437123" y="1023372"/>
                </a:cubicBezTo>
                <a:cubicBezTo>
                  <a:pt x="7437123" y="1108385"/>
                  <a:pt x="7501632" y="1171894"/>
                  <a:pt x="7583580" y="1171894"/>
                </a:cubicBezTo>
                <a:cubicBezTo>
                  <a:pt x="7664684" y="1171894"/>
                  <a:pt x="7730097" y="1108385"/>
                  <a:pt x="7730097" y="1023372"/>
                </a:cubicBezTo>
                <a:cubicBezTo>
                  <a:pt x="7730097" y="938365"/>
                  <a:pt x="7664624" y="874850"/>
                  <a:pt x="7583580" y="874850"/>
                </a:cubicBezTo>
                <a:close/>
                <a:moveTo>
                  <a:pt x="7583701" y="835854"/>
                </a:moveTo>
                <a:cubicBezTo>
                  <a:pt x="7683270" y="835854"/>
                  <a:pt x="7772339" y="911357"/>
                  <a:pt x="7772339" y="1023372"/>
                </a:cubicBezTo>
                <a:cubicBezTo>
                  <a:pt x="7772339" y="1135387"/>
                  <a:pt x="7683270" y="1210902"/>
                  <a:pt x="7583701" y="1210902"/>
                </a:cubicBezTo>
                <a:cubicBezTo>
                  <a:pt x="7484072" y="1210902"/>
                  <a:pt x="7395003" y="1135387"/>
                  <a:pt x="7395003" y="1023372"/>
                </a:cubicBezTo>
                <a:cubicBezTo>
                  <a:pt x="7395003" y="911357"/>
                  <a:pt x="7484072" y="835854"/>
                  <a:pt x="7583701" y="835854"/>
                </a:cubicBezTo>
                <a:close/>
                <a:moveTo>
                  <a:pt x="1988190" y="379911"/>
                </a:moveTo>
                <a:lnTo>
                  <a:pt x="1988195" y="379948"/>
                </a:lnTo>
                <a:lnTo>
                  <a:pt x="1988105" y="379948"/>
                </a:lnTo>
                <a:close/>
                <a:moveTo>
                  <a:pt x="2950887" y="377195"/>
                </a:moveTo>
                <a:lnTo>
                  <a:pt x="3207437" y="377195"/>
                </a:lnTo>
                <a:cubicBezTo>
                  <a:pt x="3208583" y="377195"/>
                  <a:pt x="3207183" y="1276107"/>
                  <a:pt x="3207219" y="1279948"/>
                </a:cubicBezTo>
                <a:cubicBezTo>
                  <a:pt x="3208620" y="1501641"/>
                  <a:pt x="2930400" y="1549810"/>
                  <a:pt x="2802204" y="1553537"/>
                </a:cubicBezTo>
                <a:lnTo>
                  <a:pt x="1993693" y="1553537"/>
                </a:lnTo>
                <a:lnTo>
                  <a:pt x="1993693" y="1382316"/>
                </a:lnTo>
                <a:lnTo>
                  <a:pt x="2803640" y="1382268"/>
                </a:lnTo>
                <a:cubicBezTo>
                  <a:pt x="2968423" y="1364925"/>
                  <a:pt x="2948992" y="1283567"/>
                  <a:pt x="2948992" y="1256149"/>
                </a:cubicBezTo>
                <a:lnTo>
                  <a:pt x="2948992" y="1189399"/>
                </a:lnTo>
                <a:lnTo>
                  <a:pt x="2404779" y="1189399"/>
                </a:lnTo>
                <a:cubicBezTo>
                  <a:pt x="2151573" y="1187133"/>
                  <a:pt x="1990356" y="1077270"/>
                  <a:pt x="1988341" y="950923"/>
                </a:cubicBezTo>
                <a:cubicBezTo>
                  <a:pt x="1988154" y="940317"/>
                  <a:pt x="1993117" y="452537"/>
                  <a:pt x="1989114" y="387101"/>
                </a:cubicBezTo>
                <a:lnTo>
                  <a:pt x="1988195" y="379948"/>
                </a:lnTo>
                <a:lnTo>
                  <a:pt x="2244087" y="379948"/>
                </a:lnTo>
                <a:lnTo>
                  <a:pt x="2244087" y="933611"/>
                </a:lnTo>
                <a:cubicBezTo>
                  <a:pt x="2241704" y="963709"/>
                  <a:pt x="2253803" y="1034313"/>
                  <a:pt x="2394068" y="1036459"/>
                </a:cubicBezTo>
                <a:cubicBezTo>
                  <a:pt x="2465649" y="1037595"/>
                  <a:pt x="2946422" y="1036459"/>
                  <a:pt x="2950887" y="1036459"/>
                </a:cubicBezTo>
                <a:close/>
                <a:moveTo>
                  <a:pt x="5169714" y="195558"/>
                </a:moveTo>
                <a:cubicBezTo>
                  <a:pt x="5055862" y="195558"/>
                  <a:pt x="4982229" y="244587"/>
                  <a:pt x="4982229" y="321415"/>
                </a:cubicBezTo>
                <a:lnTo>
                  <a:pt x="4982229" y="896729"/>
                </a:lnTo>
                <a:lnTo>
                  <a:pt x="4982157" y="896346"/>
                </a:lnTo>
                <a:lnTo>
                  <a:pt x="4982229" y="896803"/>
                </a:lnTo>
                <a:lnTo>
                  <a:pt x="4982229" y="896729"/>
                </a:lnTo>
                <a:lnTo>
                  <a:pt x="4987086" y="922525"/>
                </a:lnTo>
                <a:cubicBezTo>
                  <a:pt x="5002269" y="992822"/>
                  <a:pt x="5068491" y="1032046"/>
                  <a:pt x="5169255" y="1032046"/>
                </a:cubicBezTo>
                <a:lnTo>
                  <a:pt x="5401890" y="1032046"/>
                </a:lnTo>
                <a:lnTo>
                  <a:pt x="5188234" y="840338"/>
                </a:lnTo>
                <a:lnTo>
                  <a:pt x="5485540" y="840338"/>
                </a:lnTo>
                <a:lnTo>
                  <a:pt x="5671498" y="1007532"/>
                </a:lnTo>
                <a:cubicBezTo>
                  <a:pt x="5705841" y="989353"/>
                  <a:pt x="5728428" y="961521"/>
                  <a:pt x="5736019" y="925807"/>
                </a:cubicBezTo>
                <a:cubicBezTo>
                  <a:pt x="5738487" y="917656"/>
                  <a:pt x="5738487" y="909474"/>
                  <a:pt x="5738487" y="901287"/>
                </a:cubicBezTo>
                <a:lnTo>
                  <a:pt x="5738487" y="321415"/>
                </a:lnTo>
                <a:cubicBezTo>
                  <a:pt x="5738487" y="314890"/>
                  <a:pt x="5738487" y="306328"/>
                  <a:pt x="5736019" y="298521"/>
                </a:cubicBezTo>
                <a:cubicBezTo>
                  <a:pt x="5720836" y="233160"/>
                  <a:pt x="5654578" y="195558"/>
                  <a:pt x="5555908" y="195558"/>
                </a:cubicBezTo>
                <a:close/>
                <a:moveTo>
                  <a:pt x="5098061" y="25499"/>
                </a:moveTo>
                <a:lnTo>
                  <a:pt x="5584095" y="25499"/>
                </a:lnTo>
                <a:cubicBezTo>
                  <a:pt x="5608040" y="25514"/>
                  <a:pt x="5631954" y="27152"/>
                  <a:pt x="5655670" y="30402"/>
                </a:cubicBezTo>
                <a:cubicBezTo>
                  <a:pt x="5870322" y="59820"/>
                  <a:pt x="5978870" y="152977"/>
                  <a:pt x="5978870" y="306668"/>
                </a:cubicBezTo>
                <a:lnTo>
                  <a:pt x="5978870" y="911434"/>
                </a:lnTo>
                <a:cubicBezTo>
                  <a:pt x="5978870" y="1036085"/>
                  <a:pt x="5932755" y="1102805"/>
                  <a:pt x="5826494" y="1146286"/>
                </a:cubicBezTo>
                <a:lnTo>
                  <a:pt x="6078705" y="1372577"/>
                </a:lnTo>
                <a:lnTo>
                  <a:pt x="5781404" y="1372577"/>
                </a:lnTo>
                <a:lnTo>
                  <a:pt x="5577343" y="1189513"/>
                </a:lnTo>
                <a:lnTo>
                  <a:pt x="5371917" y="1202450"/>
                </a:lnTo>
                <a:lnTo>
                  <a:pt x="5098061" y="1202450"/>
                </a:lnTo>
                <a:cubicBezTo>
                  <a:pt x="5051185" y="1202450"/>
                  <a:pt x="5001853" y="1195885"/>
                  <a:pt x="4947543" y="1181175"/>
                </a:cubicBezTo>
                <a:cubicBezTo>
                  <a:pt x="4784346" y="1137046"/>
                  <a:pt x="4705802" y="1052040"/>
                  <a:pt x="4705802" y="911434"/>
                </a:cubicBezTo>
                <a:lnTo>
                  <a:pt x="4705754" y="911434"/>
                </a:lnTo>
                <a:lnTo>
                  <a:pt x="4705754" y="306668"/>
                </a:lnTo>
                <a:cubicBezTo>
                  <a:pt x="4705754" y="153015"/>
                  <a:pt x="4814296" y="59820"/>
                  <a:pt x="5028948" y="30402"/>
                </a:cubicBezTo>
                <a:cubicBezTo>
                  <a:pt x="5051843" y="27153"/>
                  <a:pt x="5074930" y="25514"/>
                  <a:pt x="5098061" y="25499"/>
                </a:cubicBezTo>
                <a:close/>
                <a:moveTo>
                  <a:pt x="6139713" y="23312"/>
                </a:moveTo>
                <a:lnTo>
                  <a:pt x="6395756" y="23312"/>
                </a:lnTo>
                <a:lnTo>
                  <a:pt x="6395756" y="900950"/>
                </a:lnTo>
                <a:cubicBezTo>
                  <a:pt x="6395756" y="990676"/>
                  <a:pt x="6452419" y="1028199"/>
                  <a:pt x="6602618" y="1028199"/>
                </a:cubicBezTo>
                <a:lnTo>
                  <a:pt x="7274797" y="1028199"/>
                </a:lnTo>
                <a:lnTo>
                  <a:pt x="7274797" y="1197845"/>
                </a:lnTo>
                <a:lnTo>
                  <a:pt x="6607505" y="1197845"/>
                </a:lnTo>
                <a:cubicBezTo>
                  <a:pt x="6582885" y="1197574"/>
                  <a:pt x="6558264" y="1196492"/>
                  <a:pt x="6533704" y="1194605"/>
                </a:cubicBezTo>
                <a:cubicBezTo>
                  <a:pt x="6270238" y="1175026"/>
                  <a:pt x="6139773" y="1077155"/>
                  <a:pt x="6139773" y="902609"/>
                </a:cubicBezTo>
                <a:lnTo>
                  <a:pt x="6139713" y="902531"/>
                </a:lnTo>
                <a:close/>
                <a:moveTo>
                  <a:pt x="3833374" y="22972"/>
                </a:moveTo>
                <a:lnTo>
                  <a:pt x="4552321" y="22972"/>
                </a:lnTo>
                <a:lnTo>
                  <a:pt x="4552321" y="192578"/>
                </a:lnTo>
                <a:lnTo>
                  <a:pt x="3821082" y="192578"/>
                </a:lnTo>
                <a:cubicBezTo>
                  <a:pt x="3813635" y="192578"/>
                  <a:pt x="3803811" y="194238"/>
                  <a:pt x="3796407" y="194238"/>
                </a:cubicBezTo>
                <a:cubicBezTo>
                  <a:pt x="3705322" y="202762"/>
                  <a:pt x="3678228" y="217470"/>
                  <a:pt x="3665936" y="269668"/>
                </a:cubicBezTo>
                <a:cubicBezTo>
                  <a:pt x="3663461" y="277815"/>
                  <a:pt x="3663461" y="284378"/>
                  <a:pt x="3663461" y="290902"/>
                </a:cubicBezTo>
                <a:lnTo>
                  <a:pt x="3663461" y="406689"/>
                </a:lnTo>
                <a:cubicBezTo>
                  <a:pt x="3663461" y="414458"/>
                  <a:pt x="3663461" y="421397"/>
                  <a:pt x="3665936" y="429544"/>
                </a:cubicBezTo>
                <a:cubicBezTo>
                  <a:pt x="3678228" y="498035"/>
                  <a:pt x="3727487" y="529038"/>
                  <a:pt x="3830870" y="529038"/>
                </a:cubicBezTo>
                <a:lnTo>
                  <a:pt x="4141120" y="529038"/>
                </a:lnTo>
                <a:cubicBezTo>
                  <a:pt x="4217438" y="529038"/>
                  <a:pt x="4296230" y="542049"/>
                  <a:pt x="4360244" y="566565"/>
                </a:cubicBezTo>
                <a:cubicBezTo>
                  <a:pt x="4480861" y="612237"/>
                  <a:pt x="4542406" y="680731"/>
                  <a:pt x="4542406" y="754159"/>
                </a:cubicBezTo>
                <a:lnTo>
                  <a:pt x="4542406" y="940096"/>
                </a:lnTo>
                <a:cubicBezTo>
                  <a:pt x="4542406" y="1029822"/>
                  <a:pt x="4488259" y="1098351"/>
                  <a:pt x="4377442" y="1148894"/>
                </a:cubicBezTo>
                <a:cubicBezTo>
                  <a:pt x="4310912" y="1179931"/>
                  <a:pt x="4227153" y="1197845"/>
                  <a:pt x="4140999" y="1197845"/>
                </a:cubicBezTo>
                <a:lnTo>
                  <a:pt x="3404836" y="1197845"/>
                </a:lnTo>
                <a:lnTo>
                  <a:pt x="3404836" y="1197430"/>
                </a:lnTo>
                <a:lnTo>
                  <a:pt x="3404836" y="1027790"/>
                </a:lnTo>
                <a:lnTo>
                  <a:pt x="4111478" y="1027790"/>
                </a:lnTo>
                <a:cubicBezTo>
                  <a:pt x="4121303" y="1027790"/>
                  <a:pt x="4128677" y="1026167"/>
                  <a:pt x="4138537" y="1026167"/>
                </a:cubicBezTo>
                <a:cubicBezTo>
                  <a:pt x="4187791" y="1022885"/>
                  <a:pt x="4224728" y="1009870"/>
                  <a:pt x="4246886" y="990261"/>
                </a:cubicBezTo>
                <a:cubicBezTo>
                  <a:pt x="4271519" y="970724"/>
                  <a:pt x="4283817" y="947869"/>
                  <a:pt x="4283817" y="929913"/>
                </a:cubicBezTo>
                <a:lnTo>
                  <a:pt x="4283817" y="781469"/>
                </a:lnTo>
                <a:cubicBezTo>
                  <a:pt x="4283817" y="765629"/>
                  <a:pt x="4279267" y="751298"/>
                  <a:pt x="4264084" y="736209"/>
                </a:cubicBezTo>
                <a:cubicBezTo>
                  <a:pt x="4239494" y="706868"/>
                  <a:pt x="4204953" y="692194"/>
                  <a:pt x="4123729" y="685672"/>
                </a:cubicBezTo>
                <a:cubicBezTo>
                  <a:pt x="4116373" y="684013"/>
                  <a:pt x="4106512" y="684013"/>
                  <a:pt x="4096640" y="684013"/>
                </a:cubicBezTo>
                <a:lnTo>
                  <a:pt x="3830713" y="684013"/>
                </a:lnTo>
                <a:cubicBezTo>
                  <a:pt x="3806122" y="684013"/>
                  <a:pt x="3781526" y="682390"/>
                  <a:pt x="3756863" y="680767"/>
                </a:cubicBezTo>
                <a:cubicBezTo>
                  <a:pt x="3537812" y="657948"/>
                  <a:pt x="3407262" y="560078"/>
                  <a:pt x="3407262" y="445876"/>
                </a:cubicBezTo>
                <a:lnTo>
                  <a:pt x="3407262" y="297427"/>
                </a:lnTo>
                <a:cubicBezTo>
                  <a:pt x="3407262" y="166932"/>
                  <a:pt x="3473755" y="91501"/>
                  <a:pt x="3626542" y="44168"/>
                </a:cubicBezTo>
                <a:cubicBezTo>
                  <a:pt x="3675796" y="29497"/>
                  <a:pt x="3729949" y="22972"/>
                  <a:pt x="3833374" y="22972"/>
                </a:cubicBezTo>
                <a:close/>
                <a:moveTo>
                  <a:pt x="254787" y="279"/>
                </a:moveTo>
                <a:cubicBezTo>
                  <a:pt x="376886" y="-4381"/>
                  <a:pt x="462283" y="49449"/>
                  <a:pt x="504750" y="147321"/>
                </a:cubicBezTo>
                <a:lnTo>
                  <a:pt x="881528" y="1012245"/>
                </a:lnTo>
                <a:lnTo>
                  <a:pt x="1270534" y="147697"/>
                </a:lnTo>
                <a:cubicBezTo>
                  <a:pt x="1329581" y="17202"/>
                  <a:pt x="1460095" y="-34996"/>
                  <a:pt x="1654598" y="25348"/>
                </a:cubicBezTo>
                <a:cubicBezTo>
                  <a:pt x="1735810" y="49788"/>
                  <a:pt x="1775275" y="97121"/>
                  <a:pt x="1775275" y="194993"/>
                </a:cubicBezTo>
                <a:lnTo>
                  <a:pt x="1775275" y="1198224"/>
                </a:lnTo>
                <a:lnTo>
                  <a:pt x="1519190" y="1198224"/>
                </a:lnTo>
                <a:lnTo>
                  <a:pt x="1519190" y="193332"/>
                </a:lnTo>
                <a:lnTo>
                  <a:pt x="1122750" y="1069347"/>
                </a:lnTo>
                <a:cubicBezTo>
                  <a:pt x="1075916" y="1175369"/>
                  <a:pt x="1014359" y="1212892"/>
                  <a:pt x="888817" y="1212892"/>
                </a:cubicBezTo>
                <a:cubicBezTo>
                  <a:pt x="763276" y="1212892"/>
                  <a:pt x="699214" y="1174954"/>
                  <a:pt x="652459" y="1069347"/>
                </a:cubicBezTo>
                <a:lnTo>
                  <a:pt x="256057" y="193332"/>
                </a:lnTo>
                <a:lnTo>
                  <a:pt x="256057" y="1197845"/>
                </a:lnTo>
                <a:lnTo>
                  <a:pt x="0" y="1197845"/>
                </a:lnTo>
                <a:lnTo>
                  <a:pt x="0" y="194615"/>
                </a:lnTo>
                <a:cubicBezTo>
                  <a:pt x="0" y="96781"/>
                  <a:pt x="39393" y="49448"/>
                  <a:pt x="120685" y="24971"/>
                </a:cubicBezTo>
                <a:cubicBezTo>
                  <a:pt x="169310" y="9885"/>
                  <a:pt x="214087" y="1832"/>
                  <a:pt x="254787" y="279"/>
                </a:cubicBezTo>
                <a:close/>
              </a:path>
            </a:pathLst>
          </a:custGeom>
          <a:solidFill>
            <a:srgbClr val="FFFFFF"/>
          </a:solidFill>
          <a:ln w="603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8" name="Graphic 10">
            <a:extLst>
              <a:ext uri="{FF2B5EF4-FFF2-40B4-BE49-F238E27FC236}">
                <a16:creationId xmlns:a16="http://schemas.microsoft.com/office/drawing/2014/main" id="{3FB6B58B-2421-EAA8-0B10-BD1F44438B15}"/>
              </a:ext>
            </a:extLst>
          </p:cNvPr>
          <p:cNvGrpSpPr>
            <a:grpSpLocks noChangeAspect="1"/>
          </p:cNvGrpSpPr>
          <p:nvPr/>
        </p:nvGrpSpPr>
        <p:grpSpPr>
          <a:xfrm>
            <a:off x="8264270" y="820152"/>
            <a:ext cx="1086977" cy="251092"/>
            <a:chOff x="2053372" y="-908695"/>
            <a:chExt cx="7772400" cy="1795419"/>
          </a:xfrm>
          <a:solidFill>
            <a:srgbClr val="FFFFFF"/>
          </a:solidFill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03111C9-2D97-BA9F-2C18-BC005D3C42F3}"/>
                </a:ext>
              </a:extLst>
            </p:cNvPr>
            <p:cNvSpPr/>
            <p:nvPr/>
          </p:nvSpPr>
          <p:spPr>
            <a:xfrm>
              <a:off x="7744521" y="-477922"/>
              <a:ext cx="638606" cy="679379"/>
            </a:xfrm>
            <a:custGeom>
              <a:avLst/>
              <a:gdLst>
                <a:gd name="connsiteX0" fmla="*/ 96316 w 638606"/>
                <a:gd name="connsiteY0" fmla="*/ 35289 h 679379"/>
                <a:gd name="connsiteX1" fmla="*/ 108874 w 638606"/>
                <a:gd name="connsiteY1" fmla="*/ 307144 h 679379"/>
                <a:gd name="connsiteX2" fmla="*/ 468996 w 638606"/>
                <a:gd name="connsiteY2" fmla="*/ 382426 h 679379"/>
                <a:gd name="connsiteX3" fmla="*/ 540212 w 638606"/>
                <a:gd name="connsiteY3" fmla="*/ 432614 h 679379"/>
                <a:gd name="connsiteX4" fmla="*/ 477389 w 638606"/>
                <a:gd name="connsiteY4" fmla="*/ 599911 h 679379"/>
                <a:gd name="connsiteX5" fmla="*/ 175871 w 638606"/>
                <a:gd name="connsiteY5" fmla="*/ 591544 h 679379"/>
                <a:gd name="connsiteX6" fmla="*/ 79555 w 638606"/>
                <a:gd name="connsiteY6" fmla="*/ 445161 h 679379"/>
                <a:gd name="connsiteX7" fmla="*/ 0 w 638606"/>
                <a:gd name="connsiteY7" fmla="*/ 449347 h 679379"/>
                <a:gd name="connsiteX8" fmla="*/ 62806 w 638606"/>
                <a:gd name="connsiteY8" fmla="*/ 608278 h 679379"/>
                <a:gd name="connsiteX9" fmla="*/ 326630 w 638606"/>
                <a:gd name="connsiteY9" fmla="*/ 679379 h 679379"/>
                <a:gd name="connsiteX10" fmla="*/ 573722 w 638606"/>
                <a:gd name="connsiteY10" fmla="*/ 625005 h 679379"/>
                <a:gd name="connsiteX11" fmla="*/ 565330 w 638606"/>
                <a:gd name="connsiteY11" fmla="*/ 361512 h 679379"/>
                <a:gd name="connsiteX12" fmla="*/ 272192 w 638606"/>
                <a:gd name="connsiteY12" fmla="*/ 290416 h 679379"/>
                <a:gd name="connsiteX13" fmla="*/ 129808 w 638606"/>
                <a:gd name="connsiteY13" fmla="*/ 244409 h 679379"/>
                <a:gd name="connsiteX14" fmla="*/ 171680 w 638606"/>
                <a:gd name="connsiteY14" fmla="*/ 72931 h 679379"/>
                <a:gd name="connsiteX15" fmla="*/ 452271 w 638606"/>
                <a:gd name="connsiteY15" fmla="*/ 77113 h 679379"/>
                <a:gd name="connsiteX16" fmla="*/ 536016 w 638606"/>
                <a:gd name="connsiteY16" fmla="*/ 198401 h 679379"/>
                <a:gd name="connsiteX17" fmla="*/ 615564 w 638606"/>
                <a:gd name="connsiteY17" fmla="*/ 198401 h 679379"/>
                <a:gd name="connsiteX18" fmla="*/ 556937 w 638606"/>
                <a:gd name="connsiteY18" fmla="*/ 60383 h 679379"/>
                <a:gd name="connsiteX19" fmla="*/ 318255 w 638606"/>
                <a:gd name="connsiteY19" fmla="*/ 1830 h 679379"/>
                <a:gd name="connsiteX20" fmla="*/ 96316 w 638606"/>
                <a:gd name="connsiteY20" fmla="*/ 35289 h 67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8606" h="679379">
                  <a:moveTo>
                    <a:pt x="96316" y="35289"/>
                  </a:moveTo>
                  <a:cubicBezTo>
                    <a:pt x="-4190" y="89659"/>
                    <a:pt x="0" y="265322"/>
                    <a:pt x="108874" y="307144"/>
                  </a:cubicBezTo>
                  <a:cubicBezTo>
                    <a:pt x="226124" y="348971"/>
                    <a:pt x="351759" y="353151"/>
                    <a:pt x="468996" y="382426"/>
                  </a:cubicBezTo>
                  <a:cubicBezTo>
                    <a:pt x="498309" y="390792"/>
                    <a:pt x="527623" y="403339"/>
                    <a:pt x="540212" y="432614"/>
                  </a:cubicBezTo>
                  <a:cubicBezTo>
                    <a:pt x="569526" y="491168"/>
                    <a:pt x="544409" y="578997"/>
                    <a:pt x="477389" y="599911"/>
                  </a:cubicBezTo>
                  <a:cubicBezTo>
                    <a:pt x="381067" y="629191"/>
                    <a:pt x="268002" y="629191"/>
                    <a:pt x="175871" y="591544"/>
                  </a:cubicBezTo>
                  <a:cubicBezTo>
                    <a:pt x="113059" y="566450"/>
                    <a:pt x="83745" y="503715"/>
                    <a:pt x="79555" y="445161"/>
                  </a:cubicBezTo>
                  <a:cubicBezTo>
                    <a:pt x="54431" y="445161"/>
                    <a:pt x="25123" y="445161"/>
                    <a:pt x="0" y="449347"/>
                  </a:cubicBezTo>
                  <a:cubicBezTo>
                    <a:pt x="4172" y="507902"/>
                    <a:pt x="16743" y="570637"/>
                    <a:pt x="62806" y="608278"/>
                  </a:cubicBezTo>
                  <a:cubicBezTo>
                    <a:pt x="138188" y="666832"/>
                    <a:pt x="234504" y="675193"/>
                    <a:pt x="326630" y="679379"/>
                  </a:cubicBezTo>
                  <a:cubicBezTo>
                    <a:pt x="410368" y="679379"/>
                    <a:pt x="502506" y="671013"/>
                    <a:pt x="573722" y="625005"/>
                  </a:cubicBezTo>
                  <a:cubicBezTo>
                    <a:pt x="657467" y="566450"/>
                    <a:pt x="665799" y="411706"/>
                    <a:pt x="565330" y="361512"/>
                  </a:cubicBezTo>
                  <a:cubicBezTo>
                    <a:pt x="473192" y="315510"/>
                    <a:pt x="368508" y="311324"/>
                    <a:pt x="272192" y="290416"/>
                  </a:cubicBezTo>
                  <a:cubicBezTo>
                    <a:pt x="226124" y="277869"/>
                    <a:pt x="171680" y="273683"/>
                    <a:pt x="129808" y="244409"/>
                  </a:cubicBezTo>
                  <a:cubicBezTo>
                    <a:pt x="75364" y="194221"/>
                    <a:pt x="100494" y="89659"/>
                    <a:pt x="171680" y="72931"/>
                  </a:cubicBezTo>
                  <a:cubicBezTo>
                    <a:pt x="263812" y="47835"/>
                    <a:pt x="364318" y="43653"/>
                    <a:pt x="452271" y="77113"/>
                  </a:cubicBezTo>
                  <a:cubicBezTo>
                    <a:pt x="506702" y="93843"/>
                    <a:pt x="527623" y="152396"/>
                    <a:pt x="536016" y="198401"/>
                  </a:cubicBezTo>
                  <a:cubicBezTo>
                    <a:pt x="561134" y="198401"/>
                    <a:pt x="586251" y="198401"/>
                    <a:pt x="615564" y="198401"/>
                  </a:cubicBezTo>
                  <a:cubicBezTo>
                    <a:pt x="615564" y="148213"/>
                    <a:pt x="598840" y="93843"/>
                    <a:pt x="556937" y="60383"/>
                  </a:cubicBezTo>
                  <a:cubicBezTo>
                    <a:pt x="489977" y="6012"/>
                    <a:pt x="397840" y="1830"/>
                    <a:pt x="318255" y="1830"/>
                  </a:cubicBezTo>
                  <a:cubicBezTo>
                    <a:pt x="247063" y="-2352"/>
                    <a:pt x="167502" y="-2352"/>
                    <a:pt x="96316" y="35289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1319D158-02B5-6CB6-5CD8-7F2848727EC0}"/>
                </a:ext>
              </a:extLst>
            </p:cNvPr>
            <p:cNvSpPr/>
            <p:nvPr/>
          </p:nvSpPr>
          <p:spPr>
            <a:xfrm>
              <a:off x="4331598" y="-471910"/>
              <a:ext cx="578676" cy="648273"/>
            </a:xfrm>
            <a:custGeom>
              <a:avLst/>
              <a:gdLst>
                <a:gd name="connsiteX0" fmla="*/ 523445 w 578676"/>
                <a:gd name="connsiteY0" fmla="*/ 50189 h 648273"/>
                <a:gd name="connsiteX1" fmla="*/ 364318 w 578676"/>
                <a:gd name="connsiteY1" fmla="*/ 0 h 648273"/>
                <a:gd name="connsiteX2" fmla="*/ 0 w 578676"/>
                <a:gd name="connsiteY2" fmla="*/ 4182 h 648273"/>
                <a:gd name="connsiteX3" fmla="*/ 0 w 578676"/>
                <a:gd name="connsiteY3" fmla="*/ 648273 h 648273"/>
                <a:gd name="connsiteX4" fmla="*/ 62812 w 578676"/>
                <a:gd name="connsiteY4" fmla="*/ 648273 h 648273"/>
                <a:gd name="connsiteX5" fmla="*/ 62812 w 578676"/>
                <a:gd name="connsiteY5" fmla="*/ 376414 h 648273"/>
                <a:gd name="connsiteX6" fmla="*/ 372698 w 578676"/>
                <a:gd name="connsiteY6" fmla="*/ 376414 h 648273"/>
                <a:gd name="connsiteX7" fmla="*/ 565318 w 578676"/>
                <a:gd name="connsiteY7" fmla="*/ 263491 h 648273"/>
                <a:gd name="connsiteX8" fmla="*/ 523445 w 578676"/>
                <a:gd name="connsiteY8" fmla="*/ 50189 h 648273"/>
                <a:gd name="connsiteX9" fmla="*/ 489953 w 578676"/>
                <a:gd name="connsiteY9" fmla="*/ 250944 h 648273"/>
                <a:gd name="connsiteX10" fmla="*/ 351759 w 578676"/>
                <a:gd name="connsiteY10" fmla="*/ 326226 h 648273"/>
                <a:gd name="connsiteX11" fmla="*/ 66996 w 578676"/>
                <a:gd name="connsiteY11" fmla="*/ 326226 h 648273"/>
                <a:gd name="connsiteX12" fmla="*/ 66996 w 578676"/>
                <a:gd name="connsiteY12" fmla="*/ 58553 h 648273"/>
                <a:gd name="connsiteX13" fmla="*/ 343378 w 578676"/>
                <a:gd name="connsiteY13" fmla="*/ 58553 h 648273"/>
                <a:gd name="connsiteX14" fmla="*/ 473192 w 578676"/>
                <a:gd name="connsiteY14" fmla="*/ 104560 h 648273"/>
                <a:gd name="connsiteX15" fmla="*/ 489953 w 578676"/>
                <a:gd name="connsiteY15" fmla="*/ 250944 h 648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8676" h="648273">
                  <a:moveTo>
                    <a:pt x="523445" y="50189"/>
                  </a:moveTo>
                  <a:cubicBezTo>
                    <a:pt x="481573" y="12548"/>
                    <a:pt x="418761" y="0"/>
                    <a:pt x="364318" y="0"/>
                  </a:cubicBezTo>
                  <a:cubicBezTo>
                    <a:pt x="242872" y="0"/>
                    <a:pt x="121433" y="4182"/>
                    <a:pt x="0" y="4182"/>
                  </a:cubicBezTo>
                  <a:cubicBezTo>
                    <a:pt x="0" y="217483"/>
                    <a:pt x="0" y="434969"/>
                    <a:pt x="0" y="648273"/>
                  </a:cubicBezTo>
                  <a:cubicBezTo>
                    <a:pt x="20933" y="648273"/>
                    <a:pt x="41872" y="648273"/>
                    <a:pt x="62812" y="648273"/>
                  </a:cubicBezTo>
                  <a:cubicBezTo>
                    <a:pt x="62812" y="556258"/>
                    <a:pt x="58621" y="464249"/>
                    <a:pt x="62812" y="376414"/>
                  </a:cubicBezTo>
                  <a:cubicBezTo>
                    <a:pt x="167496" y="376414"/>
                    <a:pt x="268002" y="376414"/>
                    <a:pt x="372698" y="376414"/>
                  </a:cubicBezTo>
                  <a:cubicBezTo>
                    <a:pt x="448063" y="372234"/>
                    <a:pt x="536016" y="338773"/>
                    <a:pt x="565318" y="263491"/>
                  </a:cubicBezTo>
                  <a:cubicBezTo>
                    <a:pt x="590447" y="192389"/>
                    <a:pt x="582079" y="100377"/>
                    <a:pt x="523445" y="50189"/>
                  </a:cubicBezTo>
                  <a:close/>
                  <a:moveTo>
                    <a:pt x="489953" y="250944"/>
                  </a:moveTo>
                  <a:cubicBezTo>
                    <a:pt x="469014" y="305318"/>
                    <a:pt x="406190" y="322046"/>
                    <a:pt x="351759" y="326226"/>
                  </a:cubicBezTo>
                  <a:cubicBezTo>
                    <a:pt x="255443" y="330412"/>
                    <a:pt x="159127" y="326226"/>
                    <a:pt x="66996" y="326226"/>
                  </a:cubicBezTo>
                  <a:cubicBezTo>
                    <a:pt x="66996" y="238397"/>
                    <a:pt x="66996" y="146385"/>
                    <a:pt x="66996" y="58553"/>
                  </a:cubicBezTo>
                  <a:cubicBezTo>
                    <a:pt x="159127" y="58553"/>
                    <a:pt x="251253" y="58553"/>
                    <a:pt x="343378" y="58553"/>
                  </a:cubicBezTo>
                  <a:cubicBezTo>
                    <a:pt x="389447" y="58553"/>
                    <a:pt x="443890" y="66919"/>
                    <a:pt x="473192" y="104560"/>
                  </a:cubicBezTo>
                  <a:cubicBezTo>
                    <a:pt x="502506" y="142201"/>
                    <a:pt x="506696" y="200756"/>
                    <a:pt x="489953" y="250944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4985D73E-A62A-EE72-EE1E-9B1EA6E57ED9}"/>
                </a:ext>
              </a:extLst>
            </p:cNvPr>
            <p:cNvSpPr/>
            <p:nvPr/>
          </p:nvSpPr>
          <p:spPr>
            <a:xfrm>
              <a:off x="9268812" y="-471910"/>
              <a:ext cx="556960" cy="648273"/>
            </a:xfrm>
            <a:custGeom>
              <a:avLst/>
              <a:gdLst>
                <a:gd name="connsiteX0" fmla="*/ 0 w 556960"/>
                <a:gd name="connsiteY0" fmla="*/ 4182 h 648273"/>
                <a:gd name="connsiteX1" fmla="*/ 0 w 556960"/>
                <a:gd name="connsiteY1" fmla="*/ 648273 h 648273"/>
                <a:gd name="connsiteX2" fmla="*/ 556961 w 556960"/>
                <a:gd name="connsiteY2" fmla="*/ 648273 h 648273"/>
                <a:gd name="connsiteX3" fmla="*/ 556961 w 556960"/>
                <a:gd name="connsiteY3" fmla="*/ 593899 h 648273"/>
                <a:gd name="connsiteX4" fmla="*/ 75412 w 556960"/>
                <a:gd name="connsiteY4" fmla="*/ 589719 h 648273"/>
                <a:gd name="connsiteX5" fmla="*/ 75412 w 556960"/>
                <a:gd name="connsiteY5" fmla="*/ 0 h 648273"/>
                <a:gd name="connsiteX6" fmla="*/ 0 w 556960"/>
                <a:gd name="connsiteY6" fmla="*/ 4182 h 648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6960" h="648273">
                  <a:moveTo>
                    <a:pt x="0" y="4182"/>
                  </a:moveTo>
                  <a:cubicBezTo>
                    <a:pt x="0" y="217483"/>
                    <a:pt x="0" y="430788"/>
                    <a:pt x="0" y="648273"/>
                  </a:cubicBezTo>
                  <a:cubicBezTo>
                    <a:pt x="184275" y="648273"/>
                    <a:pt x="372685" y="648273"/>
                    <a:pt x="556961" y="648273"/>
                  </a:cubicBezTo>
                  <a:cubicBezTo>
                    <a:pt x="556961" y="631540"/>
                    <a:pt x="556961" y="614813"/>
                    <a:pt x="556961" y="593899"/>
                  </a:cubicBezTo>
                  <a:cubicBezTo>
                    <a:pt x="397803" y="589719"/>
                    <a:pt x="238706" y="593899"/>
                    <a:pt x="75412" y="589719"/>
                  </a:cubicBezTo>
                  <a:cubicBezTo>
                    <a:pt x="75412" y="393147"/>
                    <a:pt x="75412" y="196570"/>
                    <a:pt x="75412" y="0"/>
                  </a:cubicBezTo>
                  <a:cubicBezTo>
                    <a:pt x="50235" y="4182"/>
                    <a:pt x="25117" y="4182"/>
                    <a:pt x="0" y="4182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7A8AE7D1-9B37-40D9-7924-70EA5829034E}"/>
                </a:ext>
              </a:extLst>
            </p:cNvPr>
            <p:cNvSpPr/>
            <p:nvPr/>
          </p:nvSpPr>
          <p:spPr>
            <a:xfrm>
              <a:off x="8411056" y="-483145"/>
              <a:ext cx="802883" cy="722243"/>
            </a:xfrm>
            <a:custGeom>
              <a:avLst/>
              <a:gdLst>
                <a:gd name="connsiteX0" fmla="*/ 171011 w 802883"/>
                <a:gd name="connsiteY0" fmla="*/ 48876 h 722243"/>
                <a:gd name="connsiteX1" fmla="*/ 468284 w 802883"/>
                <a:gd name="connsiteY1" fmla="*/ 2869 h 722243"/>
                <a:gd name="connsiteX2" fmla="*/ 723776 w 802883"/>
                <a:gd name="connsiteY2" fmla="*/ 119975 h 722243"/>
                <a:gd name="connsiteX3" fmla="*/ 786600 w 802883"/>
                <a:gd name="connsiteY3" fmla="*/ 446204 h 722243"/>
                <a:gd name="connsiteX4" fmla="*/ 681873 w 802883"/>
                <a:gd name="connsiteY4" fmla="*/ 596768 h 722243"/>
                <a:gd name="connsiteX5" fmla="*/ 794932 w 802883"/>
                <a:gd name="connsiteY5" fmla="*/ 676236 h 722243"/>
                <a:gd name="connsiteX6" fmla="*/ 744697 w 802883"/>
                <a:gd name="connsiteY6" fmla="*/ 722244 h 722243"/>
                <a:gd name="connsiteX7" fmla="*/ 631638 w 802883"/>
                <a:gd name="connsiteY7" fmla="*/ 646956 h 722243"/>
                <a:gd name="connsiteX8" fmla="*/ 539501 w 802883"/>
                <a:gd name="connsiteY8" fmla="*/ 672050 h 722243"/>
                <a:gd name="connsiteX9" fmla="*/ 279874 w 802883"/>
                <a:gd name="connsiteY9" fmla="*/ 672050 h 722243"/>
                <a:gd name="connsiteX10" fmla="*/ 45363 w 802883"/>
                <a:gd name="connsiteY10" fmla="*/ 517305 h 722243"/>
                <a:gd name="connsiteX11" fmla="*/ 11853 w 802883"/>
                <a:gd name="connsiteY11" fmla="*/ 245446 h 722243"/>
                <a:gd name="connsiteX12" fmla="*/ 171011 w 802883"/>
                <a:gd name="connsiteY12" fmla="*/ 48876 h 722243"/>
                <a:gd name="connsiteX13" fmla="*/ 296598 w 802883"/>
                <a:gd name="connsiteY13" fmla="*/ 65605 h 722243"/>
                <a:gd name="connsiteX14" fmla="*/ 95598 w 802883"/>
                <a:gd name="connsiteY14" fmla="*/ 237085 h 722243"/>
                <a:gd name="connsiteX15" fmla="*/ 145833 w 802883"/>
                <a:gd name="connsiteY15" fmla="*/ 525666 h 722243"/>
                <a:gd name="connsiteX16" fmla="*/ 392932 w 802883"/>
                <a:gd name="connsiteY16" fmla="*/ 626048 h 722243"/>
                <a:gd name="connsiteX17" fmla="*/ 669345 w 802883"/>
                <a:gd name="connsiteY17" fmla="*/ 521486 h 722243"/>
                <a:gd name="connsiteX18" fmla="*/ 627442 w 802883"/>
                <a:gd name="connsiteY18" fmla="*/ 124159 h 722243"/>
                <a:gd name="connsiteX19" fmla="*/ 296598 w 802883"/>
                <a:gd name="connsiteY19" fmla="*/ 65605 h 722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02883" h="722243">
                  <a:moveTo>
                    <a:pt x="171011" y="48876"/>
                  </a:moveTo>
                  <a:cubicBezTo>
                    <a:pt x="263088" y="2870"/>
                    <a:pt x="367815" y="-5496"/>
                    <a:pt x="468284" y="2869"/>
                  </a:cubicBezTo>
                  <a:cubicBezTo>
                    <a:pt x="564618" y="11234"/>
                    <a:pt x="660953" y="44694"/>
                    <a:pt x="723776" y="119975"/>
                  </a:cubicBezTo>
                  <a:cubicBezTo>
                    <a:pt x="803324" y="203625"/>
                    <a:pt x="820049" y="337461"/>
                    <a:pt x="786600" y="446204"/>
                  </a:cubicBezTo>
                  <a:cubicBezTo>
                    <a:pt x="769814" y="508939"/>
                    <a:pt x="727911" y="554946"/>
                    <a:pt x="681873" y="596768"/>
                  </a:cubicBezTo>
                  <a:cubicBezTo>
                    <a:pt x="719579" y="621862"/>
                    <a:pt x="757286" y="646956"/>
                    <a:pt x="794932" y="676236"/>
                  </a:cubicBezTo>
                  <a:cubicBezTo>
                    <a:pt x="778207" y="692963"/>
                    <a:pt x="761422" y="705510"/>
                    <a:pt x="744697" y="722244"/>
                  </a:cubicBezTo>
                  <a:cubicBezTo>
                    <a:pt x="706991" y="697144"/>
                    <a:pt x="669345" y="667869"/>
                    <a:pt x="631638" y="646956"/>
                  </a:cubicBezTo>
                  <a:cubicBezTo>
                    <a:pt x="602325" y="646956"/>
                    <a:pt x="573011" y="663689"/>
                    <a:pt x="539501" y="672050"/>
                  </a:cubicBezTo>
                  <a:cubicBezTo>
                    <a:pt x="455756" y="688783"/>
                    <a:pt x="363619" y="688783"/>
                    <a:pt x="279874" y="672050"/>
                  </a:cubicBezTo>
                  <a:cubicBezTo>
                    <a:pt x="187736" y="655322"/>
                    <a:pt x="95598" y="600954"/>
                    <a:pt x="45363" y="517305"/>
                  </a:cubicBezTo>
                  <a:cubicBezTo>
                    <a:pt x="-4871" y="437837"/>
                    <a:pt x="-9067" y="333281"/>
                    <a:pt x="11853" y="245446"/>
                  </a:cubicBezTo>
                  <a:cubicBezTo>
                    <a:pt x="36971" y="157618"/>
                    <a:pt x="95598" y="86517"/>
                    <a:pt x="171011" y="48876"/>
                  </a:cubicBezTo>
                  <a:close/>
                  <a:moveTo>
                    <a:pt x="296598" y="65605"/>
                  </a:moveTo>
                  <a:cubicBezTo>
                    <a:pt x="208657" y="86517"/>
                    <a:pt x="124912" y="149253"/>
                    <a:pt x="95598" y="237085"/>
                  </a:cubicBezTo>
                  <a:cubicBezTo>
                    <a:pt x="66285" y="333281"/>
                    <a:pt x="74678" y="446204"/>
                    <a:pt x="145833" y="525666"/>
                  </a:cubicBezTo>
                  <a:cubicBezTo>
                    <a:pt x="208657" y="596768"/>
                    <a:pt x="300794" y="626048"/>
                    <a:pt x="392932" y="626048"/>
                  </a:cubicBezTo>
                  <a:cubicBezTo>
                    <a:pt x="493463" y="630228"/>
                    <a:pt x="602325" y="600954"/>
                    <a:pt x="669345" y="521486"/>
                  </a:cubicBezTo>
                  <a:cubicBezTo>
                    <a:pt x="761422" y="404376"/>
                    <a:pt x="748894" y="216172"/>
                    <a:pt x="627442" y="124159"/>
                  </a:cubicBezTo>
                  <a:cubicBezTo>
                    <a:pt x="535305" y="44694"/>
                    <a:pt x="409657" y="40510"/>
                    <a:pt x="296598" y="65605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6028AFBD-5CD2-7D4A-D83A-0C11B20AB860}"/>
                </a:ext>
              </a:extLst>
            </p:cNvPr>
            <p:cNvSpPr/>
            <p:nvPr/>
          </p:nvSpPr>
          <p:spPr>
            <a:xfrm>
              <a:off x="5977328" y="-384080"/>
              <a:ext cx="263823" cy="568036"/>
            </a:xfrm>
            <a:custGeom>
              <a:avLst/>
              <a:gdLst>
                <a:gd name="connsiteX0" fmla="*/ 75383 w 263823"/>
                <a:gd name="connsiteY0" fmla="*/ 0 h 568036"/>
                <a:gd name="connsiteX1" fmla="*/ 142384 w 263823"/>
                <a:gd name="connsiteY1" fmla="*/ 0 h 568036"/>
                <a:gd name="connsiteX2" fmla="*/ 142384 w 263823"/>
                <a:gd name="connsiteY2" fmla="*/ 138020 h 568036"/>
                <a:gd name="connsiteX3" fmla="*/ 255449 w 263823"/>
                <a:gd name="connsiteY3" fmla="*/ 138020 h 568036"/>
                <a:gd name="connsiteX4" fmla="*/ 259633 w 263823"/>
                <a:gd name="connsiteY4" fmla="*/ 184028 h 568036"/>
                <a:gd name="connsiteX5" fmla="*/ 146575 w 263823"/>
                <a:gd name="connsiteY5" fmla="*/ 184028 h 568036"/>
                <a:gd name="connsiteX6" fmla="*/ 146575 w 263823"/>
                <a:gd name="connsiteY6" fmla="*/ 455882 h 568036"/>
                <a:gd name="connsiteX7" fmla="*/ 167508 w 263823"/>
                <a:gd name="connsiteY7" fmla="*/ 514436 h 568036"/>
                <a:gd name="connsiteX8" fmla="*/ 263824 w 263823"/>
                <a:gd name="connsiteY8" fmla="*/ 522797 h 568036"/>
                <a:gd name="connsiteX9" fmla="*/ 263824 w 263823"/>
                <a:gd name="connsiteY9" fmla="*/ 564624 h 568036"/>
                <a:gd name="connsiteX10" fmla="*/ 117255 w 263823"/>
                <a:gd name="connsiteY10" fmla="*/ 552077 h 568036"/>
                <a:gd name="connsiteX11" fmla="*/ 83763 w 263823"/>
                <a:gd name="connsiteY11" fmla="*/ 476795 h 568036"/>
                <a:gd name="connsiteX12" fmla="*/ 83763 w 263823"/>
                <a:gd name="connsiteY12" fmla="*/ 184028 h 568036"/>
                <a:gd name="connsiteX13" fmla="*/ 0 w 263823"/>
                <a:gd name="connsiteY13" fmla="*/ 184028 h 568036"/>
                <a:gd name="connsiteX14" fmla="*/ 0 w 263823"/>
                <a:gd name="connsiteY14" fmla="*/ 142201 h 568036"/>
                <a:gd name="connsiteX15" fmla="*/ 83763 w 263823"/>
                <a:gd name="connsiteY15" fmla="*/ 142201 h 568036"/>
                <a:gd name="connsiteX16" fmla="*/ 75383 w 263823"/>
                <a:gd name="connsiteY16" fmla="*/ 0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3823" h="568036">
                  <a:moveTo>
                    <a:pt x="75383" y="0"/>
                  </a:moveTo>
                  <a:cubicBezTo>
                    <a:pt x="96316" y="0"/>
                    <a:pt x="117255" y="0"/>
                    <a:pt x="142384" y="0"/>
                  </a:cubicBezTo>
                  <a:cubicBezTo>
                    <a:pt x="142384" y="46007"/>
                    <a:pt x="142384" y="92013"/>
                    <a:pt x="142384" y="138020"/>
                  </a:cubicBezTo>
                  <a:cubicBezTo>
                    <a:pt x="180067" y="138020"/>
                    <a:pt x="217761" y="138020"/>
                    <a:pt x="255449" y="138020"/>
                  </a:cubicBezTo>
                  <a:cubicBezTo>
                    <a:pt x="255449" y="154748"/>
                    <a:pt x="255449" y="167295"/>
                    <a:pt x="259633" y="184028"/>
                  </a:cubicBezTo>
                  <a:cubicBezTo>
                    <a:pt x="221951" y="184028"/>
                    <a:pt x="184257" y="184028"/>
                    <a:pt x="146575" y="184028"/>
                  </a:cubicBezTo>
                  <a:cubicBezTo>
                    <a:pt x="146575" y="276037"/>
                    <a:pt x="146575" y="363866"/>
                    <a:pt x="146575" y="455882"/>
                  </a:cubicBezTo>
                  <a:cubicBezTo>
                    <a:pt x="146575" y="476795"/>
                    <a:pt x="146575" y="501889"/>
                    <a:pt x="167508" y="514436"/>
                  </a:cubicBezTo>
                  <a:cubicBezTo>
                    <a:pt x="196828" y="526983"/>
                    <a:pt x="230320" y="522797"/>
                    <a:pt x="263824" y="522797"/>
                  </a:cubicBezTo>
                  <a:cubicBezTo>
                    <a:pt x="263824" y="535344"/>
                    <a:pt x="263824" y="552077"/>
                    <a:pt x="263824" y="564624"/>
                  </a:cubicBezTo>
                  <a:cubicBezTo>
                    <a:pt x="213571" y="568805"/>
                    <a:pt x="163318" y="572985"/>
                    <a:pt x="117255" y="552077"/>
                  </a:cubicBezTo>
                  <a:cubicBezTo>
                    <a:pt x="87941" y="539530"/>
                    <a:pt x="79573" y="506070"/>
                    <a:pt x="83763" y="476795"/>
                  </a:cubicBezTo>
                  <a:cubicBezTo>
                    <a:pt x="83763" y="380600"/>
                    <a:pt x="83763" y="280224"/>
                    <a:pt x="83763" y="184028"/>
                  </a:cubicBezTo>
                  <a:cubicBezTo>
                    <a:pt x="54443" y="184028"/>
                    <a:pt x="25130" y="184028"/>
                    <a:pt x="0" y="184028"/>
                  </a:cubicBezTo>
                  <a:cubicBezTo>
                    <a:pt x="0" y="171481"/>
                    <a:pt x="0" y="154748"/>
                    <a:pt x="0" y="142201"/>
                  </a:cubicBezTo>
                  <a:cubicBezTo>
                    <a:pt x="29320" y="142201"/>
                    <a:pt x="54443" y="142201"/>
                    <a:pt x="83763" y="142201"/>
                  </a:cubicBezTo>
                  <a:cubicBezTo>
                    <a:pt x="75383" y="92013"/>
                    <a:pt x="75383" y="46007"/>
                    <a:pt x="75383" y="0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84B69340-0B18-636E-79F3-4F5C731FC63F}"/>
                </a:ext>
              </a:extLst>
            </p:cNvPr>
            <p:cNvSpPr/>
            <p:nvPr/>
          </p:nvSpPr>
          <p:spPr>
            <a:xfrm>
              <a:off x="4892189" y="-260649"/>
              <a:ext cx="540658" cy="451802"/>
            </a:xfrm>
            <a:custGeom>
              <a:avLst/>
              <a:gdLst>
                <a:gd name="connsiteX0" fmla="*/ 440249 w 540658"/>
                <a:gd name="connsiteY0" fmla="*/ 39683 h 451802"/>
                <a:gd name="connsiteX1" fmla="*/ 188996 w 540658"/>
                <a:gd name="connsiteY1" fmla="*/ 6223 h 451802"/>
                <a:gd name="connsiteX2" fmla="*/ 21488 w 540658"/>
                <a:gd name="connsiteY2" fmla="*/ 123332 h 451802"/>
                <a:gd name="connsiteX3" fmla="*/ 25678 w 540658"/>
                <a:gd name="connsiteY3" fmla="*/ 336631 h 451802"/>
                <a:gd name="connsiteX4" fmla="*/ 218297 w 540658"/>
                <a:gd name="connsiteY4" fmla="*/ 449554 h 451802"/>
                <a:gd name="connsiteX5" fmla="*/ 494692 w 540658"/>
                <a:gd name="connsiteY5" fmla="*/ 370091 h 451802"/>
                <a:gd name="connsiteX6" fmla="*/ 440249 w 540658"/>
                <a:gd name="connsiteY6" fmla="*/ 39683 h 451802"/>
                <a:gd name="connsiteX7" fmla="*/ 427690 w 540658"/>
                <a:gd name="connsiteY7" fmla="*/ 353364 h 451802"/>
                <a:gd name="connsiteX8" fmla="*/ 285311 w 540658"/>
                <a:gd name="connsiteY8" fmla="*/ 407732 h 451802"/>
                <a:gd name="connsiteX9" fmla="*/ 121994 w 540658"/>
                <a:gd name="connsiteY9" fmla="*/ 361725 h 451802"/>
                <a:gd name="connsiteX10" fmla="*/ 80109 w 540658"/>
                <a:gd name="connsiteY10" fmla="*/ 156793 h 451802"/>
                <a:gd name="connsiteX11" fmla="*/ 222488 w 540658"/>
                <a:gd name="connsiteY11" fmla="*/ 48050 h 451802"/>
                <a:gd name="connsiteX12" fmla="*/ 402567 w 540658"/>
                <a:gd name="connsiteY12" fmla="*/ 77324 h 451802"/>
                <a:gd name="connsiteX13" fmla="*/ 469569 w 540658"/>
                <a:gd name="connsiteY13" fmla="*/ 194434 h 451802"/>
                <a:gd name="connsiteX14" fmla="*/ 427690 w 540658"/>
                <a:gd name="connsiteY14" fmla="*/ 353364 h 4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658" h="451802">
                  <a:moveTo>
                    <a:pt x="440249" y="39683"/>
                  </a:moveTo>
                  <a:cubicBezTo>
                    <a:pt x="364872" y="-2138"/>
                    <a:pt x="272741" y="-6324"/>
                    <a:pt x="188996" y="6223"/>
                  </a:cubicBezTo>
                  <a:cubicBezTo>
                    <a:pt x="117804" y="18770"/>
                    <a:pt x="50802" y="56411"/>
                    <a:pt x="21488" y="123332"/>
                  </a:cubicBezTo>
                  <a:cubicBezTo>
                    <a:pt x="-7826" y="190247"/>
                    <a:pt x="-7826" y="269716"/>
                    <a:pt x="25678" y="336631"/>
                  </a:cubicBezTo>
                  <a:cubicBezTo>
                    <a:pt x="63360" y="407732"/>
                    <a:pt x="142933" y="445373"/>
                    <a:pt x="218297" y="449554"/>
                  </a:cubicBezTo>
                  <a:cubicBezTo>
                    <a:pt x="314619" y="457920"/>
                    <a:pt x="423506" y="445373"/>
                    <a:pt x="494692" y="370091"/>
                  </a:cubicBezTo>
                  <a:cubicBezTo>
                    <a:pt x="570062" y="273896"/>
                    <a:pt x="553313" y="102418"/>
                    <a:pt x="440249" y="39683"/>
                  </a:cubicBezTo>
                  <a:close/>
                  <a:moveTo>
                    <a:pt x="427690" y="353364"/>
                  </a:moveTo>
                  <a:cubicBezTo>
                    <a:pt x="389996" y="391005"/>
                    <a:pt x="335552" y="407732"/>
                    <a:pt x="285311" y="407732"/>
                  </a:cubicBezTo>
                  <a:cubicBezTo>
                    <a:pt x="226678" y="411913"/>
                    <a:pt x="163866" y="399366"/>
                    <a:pt x="121994" y="361725"/>
                  </a:cubicBezTo>
                  <a:cubicBezTo>
                    <a:pt x="67551" y="311537"/>
                    <a:pt x="59170" y="227888"/>
                    <a:pt x="80109" y="156793"/>
                  </a:cubicBezTo>
                  <a:cubicBezTo>
                    <a:pt x="101048" y="94052"/>
                    <a:pt x="159676" y="56411"/>
                    <a:pt x="222488" y="48050"/>
                  </a:cubicBezTo>
                  <a:cubicBezTo>
                    <a:pt x="281121" y="39683"/>
                    <a:pt x="348123" y="43864"/>
                    <a:pt x="402567" y="77324"/>
                  </a:cubicBezTo>
                  <a:cubicBezTo>
                    <a:pt x="444439" y="102418"/>
                    <a:pt x="465378" y="148426"/>
                    <a:pt x="469569" y="194434"/>
                  </a:cubicBezTo>
                  <a:cubicBezTo>
                    <a:pt x="477937" y="252982"/>
                    <a:pt x="469569" y="311537"/>
                    <a:pt x="427690" y="353364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39B08AC6-1984-F508-E2B5-BBCECAC838A8}"/>
                </a:ext>
              </a:extLst>
            </p:cNvPr>
            <p:cNvSpPr/>
            <p:nvPr/>
          </p:nvSpPr>
          <p:spPr>
            <a:xfrm>
              <a:off x="5458073" y="-260374"/>
              <a:ext cx="487620" cy="445098"/>
            </a:xfrm>
            <a:custGeom>
              <a:avLst/>
              <a:gdLst>
                <a:gd name="connsiteX0" fmla="*/ 62812 w 487620"/>
                <a:gd name="connsiteY0" fmla="*/ 39408 h 445098"/>
                <a:gd name="connsiteX1" fmla="*/ 209380 w 487620"/>
                <a:gd name="connsiteY1" fmla="*/ 1767 h 445098"/>
                <a:gd name="connsiteX2" fmla="*/ 418761 w 487620"/>
                <a:gd name="connsiteY2" fmla="*/ 39408 h 445098"/>
                <a:gd name="connsiteX3" fmla="*/ 469014 w 487620"/>
                <a:gd name="connsiteY3" fmla="*/ 139784 h 445098"/>
                <a:gd name="connsiteX4" fmla="*/ 397828 w 487620"/>
                <a:gd name="connsiteY4" fmla="*/ 139784 h 445098"/>
                <a:gd name="connsiteX5" fmla="*/ 347569 w 487620"/>
                <a:gd name="connsiteY5" fmla="*/ 60322 h 445098"/>
                <a:gd name="connsiteX6" fmla="*/ 163318 w 487620"/>
                <a:gd name="connsiteY6" fmla="*/ 47775 h 445098"/>
                <a:gd name="connsiteX7" fmla="*/ 79555 w 487620"/>
                <a:gd name="connsiteY7" fmla="*/ 118870 h 445098"/>
                <a:gd name="connsiteX8" fmla="*/ 133998 w 487620"/>
                <a:gd name="connsiteY8" fmla="*/ 177425 h 445098"/>
                <a:gd name="connsiteX9" fmla="*/ 376876 w 487620"/>
                <a:gd name="connsiteY9" fmla="*/ 210886 h 445098"/>
                <a:gd name="connsiteX10" fmla="*/ 473192 w 487620"/>
                <a:gd name="connsiteY10" fmla="*/ 265254 h 445098"/>
                <a:gd name="connsiteX11" fmla="*/ 435510 w 487620"/>
                <a:gd name="connsiteY11" fmla="*/ 407457 h 445098"/>
                <a:gd name="connsiteX12" fmla="*/ 238682 w 487620"/>
                <a:gd name="connsiteY12" fmla="*/ 445098 h 445098"/>
                <a:gd name="connsiteX13" fmla="*/ 50241 w 487620"/>
                <a:gd name="connsiteY13" fmla="*/ 403277 h 445098"/>
                <a:gd name="connsiteX14" fmla="*/ 0 w 487620"/>
                <a:gd name="connsiteY14" fmla="*/ 298715 h 445098"/>
                <a:gd name="connsiteX15" fmla="*/ 71192 w 487620"/>
                <a:gd name="connsiteY15" fmla="*/ 298715 h 445098"/>
                <a:gd name="connsiteX16" fmla="*/ 167496 w 487620"/>
                <a:gd name="connsiteY16" fmla="*/ 394910 h 445098"/>
                <a:gd name="connsiteX17" fmla="*/ 385257 w 487620"/>
                <a:gd name="connsiteY17" fmla="*/ 378183 h 445098"/>
                <a:gd name="connsiteX18" fmla="*/ 376876 w 487620"/>
                <a:gd name="connsiteY18" fmla="*/ 261074 h 445098"/>
                <a:gd name="connsiteX19" fmla="*/ 71192 w 487620"/>
                <a:gd name="connsiteY19" fmla="*/ 206705 h 445098"/>
                <a:gd name="connsiteX20" fmla="*/ 62812 w 487620"/>
                <a:gd name="connsiteY20" fmla="*/ 39408 h 44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87620" h="445098">
                  <a:moveTo>
                    <a:pt x="62812" y="39408"/>
                  </a:moveTo>
                  <a:cubicBezTo>
                    <a:pt x="104684" y="10128"/>
                    <a:pt x="159127" y="5947"/>
                    <a:pt x="209380" y="1767"/>
                  </a:cubicBezTo>
                  <a:cubicBezTo>
                    <a:pt x="280573" y="-2413"/>
                    <a:pt x="360127" y="-2413"/>
                    <a:pt x="418761" y="39408"/>
                  </a:cubicBezTo>
                  <a:cubicBezTo>
                    <a:pt x="452259" y="60322"/>
                    <a:pt x="464824" y="102143"/>
                    <a:pt x="469014" y="139784"/>
                  </a:cubicBezTo>
                  <a:cubicBezTo>
                    <a:pt x="443890" y="139784"/>
                    <a:pt x="422951" y="139784"/>
                    <a:pt x="397828" y="139784"/>
                  </a:cubicBezTo>
                  <a:cubicBezTo>
                    <a:pt x="393637" y="106323"/>
                    <a:pt x="381067" y="77049"/>
                    <a:pt x="347569" y="60322"/>
                  </a:cubicBezTo>
                  <a:cubicBezTo>
                    <a:pt x="288941" y="35228"/>
                    <a:pt x="226129" y="35228"/>
                    <a:pt x="163318" y="47775"/>
                  </a:cubicBezTo>
                  <a:cubicBezTo>
                    <a:pt x="125623" y="51955"/>
                    <a:pt x="79555" y="72869"/>
                    <a:pt x="79555" y="118870"/>
                  </a:cubicBezTo>
                  <a:cubicBezTo>
                    <a:pt x="75364" y="148151"/>
                    <a:pt x="104684" y="173245"/>
                    <a:pt x="133998" y="177425"/>
                  </a:cubicBezTo>
                  <a:cubicBezTo>
                    <a:pt x="213558" y="198339"/>
                    <a:pt x="297316" y="194158"/>
                    <a:pt x="376876" y="210886"/>
                  </a:cubicBezTo>
                  <a:cubicBezTo>
                    <a:pt x="414571" y="219252"/>
                    <a:pt x="452259" y="235980"/>
                    <a:pt x="473192" y="265254"/>
                  </a:cubicBezTo>
                  <a:cubicBezTo>
                    <a:pt x="502512" y="311262"/>
                    <a:pt x="485763" y="382363"/>
                    <a:pt x="435510" y="407457"/>
                  </a:cubicBezTo>
                  <a:cubicBezTo>
                    <a:pt x="376876" y="440918"/>
                    <a:pt x="305696" y="445098"/>
                    <a:pt x="238682" y="445098"/>
                  </a:cubicBezTo>
                  <a:cubicBezTo>
                    <a:pt x="175876" y="440918"/>
                    <a:pt x="104684" y="440918"/>
                    <a:pt x="50241" y="403277"/>
                  </a:cubicBezTo>
                  <a:cubicBezTo>
                    <a:pt x="16749" y="378183"/>
                    <a:pt x="4178" y="340542"/>
                    <a:pt x="0" y="298715"/>
                  </a:cubicBezTo>
                  <a:cubicBezTo>
                    <a:pt x="25111" y="298715"/>
                    <a:pt x="50241" y="298715"/>
                    <a:pt x="71192" y="298715"/>
                  </a:cubicBezTo>
                  <a:cubicBezTo>
                    <a:pt x="71192" y="353089"/>
                    <a:pt x="117255" y="390730"/>
                    <a:pt x="167496" y="394910"/>
                  </a:cubicBezTo>
                  <a:cubicBezTo>
                    <a:pt x="238682" y="403277"/>
                    <a:pt x="318255" y="411644"/>
                    <a:pt x="385257" y="378183"/>
                  </a:cubicBezTo>
                  <a:cubicBezTo>
                    <a:pt x="431320" y="353089"/>
                    <a:pt x="427129" y="277801"/>
                    <a:pt x="376876" y="261074"/>
                  </a:cubicBezTo>
                  <a:cubicBezTo>
                    <a:pt x="276382" y="231799"/>
                    <a:pt x="167496" y="240160"/>
                    <a:pt x="71192" y="206705"/>
                  </a:cubicBezTo>
                  <a:cubicBezTo>
                    <a:pt x="4178" y="185792"/>
                    <a:pt x="4178" y="77049"/>
                    <a:pt x="62812" y="39408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06EF52D-B384-F873-37F4-6559BB8D0199}"/>
                </a:ext>
              </a:extLst>
            </p:cNvPr>
            <p:cNvSpPr/>
            <p:nvPr/>
          </p:nvSpPr>
          <p:spPr>
            <a:xfrm>
              <a:off x="6274030" y="-262312"/>
              <a:ext cx="537409" cy="614333"/>
            </a:xfrm>
            <a:custGeom>
              <a:avLst/>
              <a:gdLst>
                <a:gd name="connsiteX0" fmla="*/ 159759 w 537409"/>
                <a:gd name="connsiteY0" fmla="*/ 12066 h 614333"/>
                <a:gd name="connsiteX1" fmla="*/ 369139 w 537409"/>
                <a:gd name="connsiteY1" fmla="*/ 16252 h 614333"/>
                <a:gd name="connsiteX2" fmla="*/ 465455 w 537409"/>
                <a:gd name="connsiteY2" fmla="*/ 83168 h 614333"/>
                <a:gd name="connsiteX3" fmla="*/ 469645 w 537409"/>
                <a:gd name="connsiteY3" fmla="*/ 16252 h 614333"/>
                <a:gd name="connsiteX4" fmla="*/ 532457 w 537409"/>
                <a:gd name="connsiteY4" fmla="*/ 16252 h 614333"/>
                <a:gd name="connsiteX5" fmla="*/ 536647 w 537409"/>
                <a:gd name="connsiteY5" fmla="*/ 405215 h 614333"/>
                <a:gd name="connsiteX6" fmla="*/ 486394 w 537409"/>
                <a:gd name="connsiteY6" fmla="*/ 555779 h 614333"/>
                <a:gd name="connsiteX7" fmla="*/ 281204 w 537409"/>
                <a:gd name="connsiteY7" fmla="*/ 614334 h 614333"/>
                <a:gd name="connsiteX8" fmla="*/ 92757 w 537409"/>
                <a:gd name="connsiteY8" fmla="*/ 580873 h 614333"/>
                <a:gd name="connsiteX9" fmla="*/ 25755 w 537409"/>
                <a:gd name="connsiteY9" fmla="*/ 476317 h 614333"/>
                <a:gd name="connsiteX10" fmla="*/ 88567 w 537409"/>
                <a:gd name="connsiteY10" fmla="*/ 476317 h 614333"/>
                <a:gd name="connsiteX11" fmla="*/ 143010 w 537409"/>
                <a:gd name="connsiteY11" fmla="*/ 551599 h 614333"/>
                <a:gd name="connsiteX12" fmla="*/ 289566 w 537409"/>
                <a:gd name="connsiteY12" fmla="*/ 572512 h 614333"/>
                <a:gd name="connsiteX13" fmla="*/ 440331 w 537409"/>
                <a:gd name="connsiteY13" fmla="*/ 513958 h 614333"/>
                <a:gd name="connsiteX14" fmla="*/ 465455 w 537409"/>
                <a:gd name="connsiteY14" fmla="*/ 355027 h 614333"/>
                <a:gd name="connsiteX15" fmla="*/ 201631 w 537409"/>
                <a:gd name="connsiteY15" fmla="*/ 426123 h 614333"/>
                <a:gd name="connsiteX16" fmla="*/ 42504 w 537409"/>
                <a:gd name="connsiteY16" fmla="*/ 350841 h 614333"/>
                <a:gd name="connsiteX17" fmla="*/ 9000 w 537409"/>
                <a:gd name="connsiteY17" fmla="*/ 145903 h 614333"/>
                <a:gd name="connsiteX18" fmla="*/ 159759 w 537409"/>
                <a:gd name="connsiteY18" fmla="*/ 12066 h 614333"/>
                <a:gd name="connsiteX19" fmla="*/ 214202 w 537409"/>
                <a:gd name="connsiteY19" fmla="*/ 53893 h 614333"/>
                <a:gd name="connsiteX20" fmla="*/ 92757 w 537409"/>
                <a:gd name="connsiteY20" fmla="*/ 124995 h 614333"/>
                <a:gd name="connsiteX21" fmla="*/ 80186 w 537409"/>
                <a:gd name="connsiteY21" fmla="*/ 292286 h 614333"/>
                <a:gd name="connsiteX22" fmla="*/ 218392 w 537409"/>
                <a:gd name="connsiteY22" fmla="*/ 384301 h 614333"/>
                <a:gd name="connsiteX23" fmla="*/ 423583 w 537409"/>
                <a:gd name="connsiteY23" fmla="*/ 329933 h 614333"/>
                <a:gd name="connsiteX24" fmla="*/ 398453 w 537409"/>
                <a:gd name="connsiteY24" fmla="*/ 83168 h 614333"/>
                <a:gd name="connsiteX25" fmla="*/ 214202 w 537409"/>
                <a:gd name="connsiteY25" fmla="*/ 53893 h 6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37409" h="614333">
                  <a:moveTo>
                    <a:pt x="159759" y="12066"/>
                  </a:moveTo>
                  <a:cubicBezTo>
                    <a:pt x="226761" y="-4661"/>
                    <a:pt x="302137" y="-4661"/>
                    <a:pt x="369139" y="16252"/>
                  </a:cubicBezTo>
                  <a:cubicBezTo>
                    <a:pt x="406822" y="28799"/>
                    <a:pt x="436141" y="58074"/>
                    <a:pt x="465455" y="83168"/>
                  </a:cubicBezTo>
                  <a:cubicBezTo>
                    <a:pt x="465455" y="58074"/>
                    <a:pt x="469645" y="37166"/>
                    <a:pt x="469645" y="16252"/>
                  </a:cubicBezTo>
                  <a:cubicBezTo>
                    <a:pt x="490584" y="16252"/>
                    <a:pt x="511518" y="16252"/>
                    <a:pt x="532457" y="16252"/>
                  </a:cubicBezTo>
                  <a:cubicBezTo>
                    <a:pt x="536647" y="145903"/>
                    <a:pt x="532457" y="275559"/>
                    <a:pt x="536647" y="405215"/>
                  </a:cubicBezTo>
                  <a:cubicBezTo>
                    <a:pt x="540837" y="459583"/>
                    <a:pt x="528267" y="518138"/>
                    <a:pt x="486394" y="555779"/>
                  </a:cubicBezTo>
                  <a:cubicBezTo>
                    <a:pt x="431951" y="605967"/>
                    <a:pt x="352390" y="614334"/>
                    <a:pt x="281204" y="614334"/>
                  </a:cubicBezTo>
                  <a:cubicBezTo>
                    <a:pt x="218392" y="614334"/>
                    <a:pt x="151378" y="610153"/>
                    <a:pt x="92757" y="580873"/>
                  </a:cubicBezTo>
                  <a:cubicBezTo>
                    <a:pt x="55075" y="559959"/>
                    <a:pt x="34123" y="518138"/>
                    <a:pt x="25755" y="476317"/>
                  </a:cubicBezTo>
                  <a:cubicBezTo>
                    <a:pt x="46694" y="476317"/>
                    <a:pt x="67627" y="476317"/>
                    <a:pt x="88567" y="476317"/>
                  </a:cubicBezTo>
                  <a:cubicBezTo>
                    <a:pt x="101138" y="505591"/>
                    <a:pt x="113696" y="539052"/>
                    <a:pt x="143010" y="551599"/>
                  </a:cubicBezTo>
                  <a:cubicBezTo>
                    <a:pt x="189073" y="572512"/>
                    <a:pt x="239326" y="572512"/>
                    <a:pt x="289566" y="572512"/>
                  </a:cubicBezTo>
                  <a:cubicBezTo>
                    <a:pt x="344010" y="568326"/>
                    <a:pt x="406833" y="559959"/>
                    <a:pt x="440331" y="513958"/>
                  </a:cubicBezTo>
                  <a:cubicBezTo>
                    <a:pt x="473836" y="467950"/>
                    <a:pt x="465455" y="409395"/>
                    <a:pt x="465455" y="355027"/>
                  </a:cubicBezTo>
                  <a:cubicBezTo>
                    <a:pt x="398453" y="426123"/>
                    <a:pt x="293757" y="438676"/>
                    <a:pt x="201631" y="426123"/>
                  </a:cubicBezTo>
                  <a:cubicBezTo>
                    <a:pt x="143010" y="417762"/>
                    <a:pt x="84376" y="396848"/>
                    <a:pt x="42504" y="350841"/>
                  </a:cubicBezTo>
                  <a:cubicBezTo>
                    <a:pt x="-3559" y="292286"/>
                    <a:pt x="-7749" y="212824"/>
                    <a:pt x="9000" y="145903"/>
                  </a:cubicBezTo>
                  <a:cubicBezTo>
                    <a:pt x="25755" y="78987"/>
                    <a:pt x="92757" y="28799"/>
                    <a:pt x="159759" y="12066"/>
                  </a:cubicBezTo>
                  <a:close/>
                  <a:moveTo>
                    <a:pt x="214202" y="53893"/>
                  </a:moveTo>
                  <a:cubicBezTo>
                    <a:pt x="168139" y="62260"/>
                    <a:pt x="117886" y="83168"/>
                    <a:pt x="92757" y="124995"/>
                  </a:cubicBezTo>
                  <a:cubicBezTo>
                    <a:pt x="63443" y="175183"/>
                    <a:pt x="63443" y="242098"/>
                    <a:pt x="80186" y="292286"/>
                  </a:cubicBezTo>
                  <a:cubicBezTo>
                    <a:pt x="101138" y="346660"/>
                    <a:pt x="163949" y="375935"/>
                    <a:pt x="218392" y="384301"/>
                  </a:cubicBezTo>
                  <a:cubicBezTo>
                    <a:pt x="289579" y="392668"/>
                    <a:pt x="373330" y="384301"/>
                    <a:pt x="423583" y="329933"/>
                  </a:cubicBezTo>
                  <a:cubicBezTo>
                    <a:pt x="482204" y="258831"/>
                    <a:pt x="473836" y="137542"/>
                    <a:pt x="398453" y="83168"/>
                  </a:cubicBezTo>
                  <a:cubicBezTo>
                    <a:pt x="348200" y="45527"/>
                    <a:pt x="277014" y="45527"/>
                    <a:pt x="214202" y="53893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7BC90687-EF29-F15C-AAE1-9DC462ECBAC0}"/>
                </a:ext>
              </a:extLst>
            </p:cNvPr>
            <p:cNvSpPr/>
            <p:nvPr/>
          </p:nvSpPr>
          <p:spPr>
            <a:xfrm>
              <a:off x="6874537" y="-258949"/>
              <a:ext cx="283709" cy="435306"/>
            </a:xfrm>
            <a:custGeom>
              <a:avLst/>
              <a:gdLst>
                <a:gd name="connsiteX0" fmla="*/ 132950 w 283709"/>
                <a:gd name="connsiteY0" fmla="*/ 17069 h 435306"/>
                <a:gd name="connsiteX1" fmla="*/ 283709 w 283709"/>
                <a:gd name="connsiteY1" fmla="*/ 342 h 435306"/>
                <a:gd name="connsiteX2" fmla="*/ 283709 w 283709"/>
                <a:gd name="connsiteY2" fmla="*/ 54710 h 435306"/>
                <a:gd name="connsiteX3" fmla="*/ 124582 w 283709"/>
                <a:gd name="connsiteY3" fmla="*/ 79804 h 435306"/>
                <a:gd name="connsiteX4" fmla="*/ 65948 w 283709"/>
                <a:gd name="connsiteY4" fmla="*/ 217827 h 435306"/>
                <a:gd name="connsiteX5" fmla="*/ 65948 w 283709"/>
                <a:gd name="connsiteY5" fmla="*/ 435306 h 435306"/>
                <a:gd name="connsiteX6" fmla="*/ 3143 w 283709"/>
                <a:gd name="connsiteY6" fmla="*/ 435306 h 435306"/>
                <a:gd name="connsiteX7" fmla="*/ 3143 w 283709"/>
                <a:gd name="connsiteY7" fmla="*/ 12889 h 435306"/>
                <a:gd name="connsiteX8" fmla="*/ 70139 w 283709"/>
                <a:gd name="connsiteY8" fmla="*/ 12889 h 435306"/>
                <a:gd name="connsiteX9" fmla="*/ 70139 w 283709"/>
                <a:gd name="connsiteY9" fmla="*/ 83991 h 435306"/>
                <a:gd name="connsiteX10" fmla="*/ 132950 w 283709"/>
                <a:gd name="connsiteY10" fmla="*/ 17069 h 435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3709" h="435306">
                  <a:moveTo>
                    <a:pt x="132950" y="17069"/>
                  </a:moveTo>
                  <a:cubicBezTo>
                    <a:pt x="183203" y="-3844"/>
                    <a:pt x="233456" y="342"/>
                    <a:pt x="283709" y="342"/>
                  </a:cubicBezTo>
                  <a:cubicBezTo>
                    <a:pt x="283709" y="17069"/>
                    <a:pt x="283709" y="37983"/>
                    <a:pt x="283709" y="54710"/>
                  </a:cubicBezTo>
                  <a:cubicBezTo>
                    <a:pt x="229266" y="54710"/>
                    <a:pt x="170651" y="46344"/>
                    <a:pt x="124582" y="79804"/>
                  </a:cubicBezTo>
                  <a:cubicBezTo>
                    <a:pt x="82709" y="109085"/>
                    <a:pt x="65948" y="167633"/>
                    <a:pt x="65948" y="217827"/>
                  </a:cubicBezTo>
                  <a:cubicBezTo>
                    <a:pt x="65948" y="288923"/>
                    <a:pt x="65948" y="364211"/>
                    <a:pt x="65948" y="435306"/>
                  </a:cubicBezTo>
                  <a:cubicBezTo>
                    <a:pt x="45015" y="435306"/>
                    <a:pt x="24076" y="435306"/>
                    <a:pt x="3143" y="435306"/>
                  </a:cubicBezTo>
                  <a:cubicBezTo>
                    <a:pt x="-1048" y="293109"/>
                    <a:pt x="-1048" y="155086"/>
                    <a:pt x="3143" y="12889"/>
                  </a:cubicBezTo>
                  <a:cubicBezTo>
                    <a:pt x="24076" y="12889"/>
                    <a:pt x="45015" y="12889"/>
                    <a:pt x="70139" y="12889"/>
                  </a:cubicBezTo>
                  <a:cubicBezTo>
                    <a:pt x="70139" y="37983"/>
                    <a:pt x="70139" y="63077"/>
                    <a:pt x="70139" y="83991"/>
                  </a:cubicBezTo>
                  <a:cubicBezTo>
                    <a:pt x="86888" y="58897"/>
                    <a:pt x="103649" y="29616"/>
                    <a:pt x="132950" y="17069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031FBF2F-1D2E-A1A2-B810-4881F43A4A8D}"/>
                </a:ext>
              </a:extLst>
            </p:cNvPr>
            <p:cNvSpPr/>
            <p:nvPr/>
          </p:nvSpPr>
          <p:spPr>
            <a:xfrm>
              <a:off x="7151911" y="-259335"/>
              <a:ext cx="538165" cy="447177"/>
            </a:xfrm>
            <a:custGeom>
              <a:avLst/>
              <a:gdLst>
                <a:gd name="connsiteX0" fmla="*/ 31464 w 538165"/>
                <a:gd name="connsiteY0" fmla="*/ 105284 h 447177"/>
                <a:gd name="connsiteX1" fmla="*/ 240844 w 538165"/>
                <a:gd name="connsiteY1" fmla="*/ 728 h 447177"/>
                <a:gd name="connsiteX2" fmla="*/ 475355 w 538165"/>
                <a:gd name="connsiteY2" fmla="*/ 71830 h 447177"/>
                <a:gd name="connsiteX3" fmla="*/ 538166 w 538165"/>
                <a:gd name="connsiteY3" fmla="*/ 239121 h 447177"/>
                <a:gd name="connsiteX4" fmla="*/ 64956 w 538165"/>
                <a:gd name="connsiteY4" fmla="*/ 239121 h 447177"/>
                <a:gd name="connsiteX5" fmla="*/ 115209 w 538165"/>
                <a:gd name="connsiteY5" fmla="*/ 356230 h 447177"/>
                <a:gd name="connsiteX6" fmla="*/ 345528 w 538165"/>
                <a:gd name="connsiteY6" fmla="*/ 398052 h 447177"/>
                <a:gd name="connsiteX7" fmla="*/ 454415 w 538165"/>
                <a:gd name="connsiteY7" fmla="*/ 297676 h 447177"/>
                <a:gd name="connsiteX8" fmla="*/ 525608 w 538165"/>
                <a:gd name="connsiteY8" fmla="*/ 297676 h 447177"/>
                <a:gd name="connsiteX9" fmla="*/ 370658 w 538165"/>
                <a:gd name="connsiteY9" fmla="*/ 435699 h 447177"/>
                <a:gd name="connsiteX10" fmla="*/ 77527 w 538165"/>
                <a:gd name="connsiteY10" fmla="*/ 393871 h 447177"/>
                <a:gd name="connsiteX11" fmla="*/ 31464 w 538165"/>
                <a:gd name="connsiteY11" fmla="*/ 105284 h 447177"/>
                <a:gd name="connsiteX12" fmla="*/ 152909 w 538165"/>
                <a:gd name="connsiteY12" fmla="*/ 71830 h 447177"/>
                <a:gd name="connsiteX13" fmla="*/ 73336 w 538165"/>
                <a:gd name="connsiteY13" fmla="*/ 197300 h 447177"/>
                <a:gd name="connsiteX14" fmla="*/ 475355 w 538165"/>
                <a:gd name="connsiteY14" fmla="*/ 197300 h 447177"/>
                <a:gd name="connsiteX15" fmla="*/ 441844 w 538165"/>
                <a:gd name="connsiteY15" fmla="*/ 113651 h 447177"/>
                <a:gd name="connsiteX16" fmla="*/ 152909 w 538165"/>
                <a:gd name="connsiteY16" fmla="*/ 71830 h 44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8165" h="447177">
                  <a:moveTo>
                    <a:pt x="31464" y="105284"/>
                  </a:moveTo>
                  <a:cubicBezTo>
                    <a:pt x="73336" y="34189"/>
                    <a:pt x="161278" y="4909"/>
                    <a:pt x="240844" y="728"/>
                  </a:cubicBezTo>
                  <a:cubicBezTo>
                    <a:pt x="324596" y="-3452"/>
                    <a:pt x="416721" y="9089"/>
                    <a:pt x="475355" y="71830"/>
                  </a:cubicBezTo>
                  <a:cubicBezTo>
                    <a:pt x="521417" y="113651"/>
                    <a:pt x="533976" y="176386"/>
                    <a:pt x="538166" y="239121"/>
                  </a:cubicBezTo>
                  <a:cubicBezTo>
                    <a:pt x="379039" y="239121"/>
                    <a:pt x="224095" y="239121"/>
                    <a:pt x="64956" y="239121"/>
                  </a:cubicBezTo>
                  <a:cubicBezTo>
                    <a:pt x="69146" y="280948"/>
                    <a:pt x="81717" y="326956"/>
                    <a:pt x="115209" y="356230"/>
                  </a:cubicBezTo>
                  <a:cubicBezTo>
                    <a:pt x="178033" y="410605"/>
                    <a:pt x="270164" y="418965"/>
                    <a:pt x="345528" y="398052"/>
                  </a:cubicBezTo>
                  <a:cubicBezTo>
                    <a:pt x="395781" y="385505"/>
                    <a:pt x="437654" y="347864"/>
                    <a:pt x="454415" y="297676"/>
                  </a:cubicBezTo>
                  <a:cubicBezTo>
                    <a:pt x="479545" y="297676"/>
                    <a:pt x="504668" y="297676"/>
                    <a:pt x="525608" y="297676"/>
                  </a:cubicBezTo>
                  <a:cubicBezTo>
                    <a:pt x="504668" y="368777"/>
                    <a:pt x="441844" y="418965"/>
                    <a:pt x="370658" y="435699"/>
                  </a:cubicBezTo>
                  <a:cubicBezTo>
                    <a:pt x="274336" y="456606"/>
                    <a:pt x="161278" y="452426"/>
                    <a:pt x="77527" y="393871"/>
                  </a:cubicBezTo>
                  <a:cubicBezTo>
                    <a:pt x="-6230" y="335317"/>
                    <a:pt x="-22979" y="197300"/>
                    <a:pt x="31464" y="105284"/>
                  </a:cubicBezTo>
                  <a:close/>
                  <a:moveTo>
                    <a:pt x="152909" y="71830"/>
                  </a:moveTo>
                  <a:cubicBezTo>
                    <a:pt x="106847" y="96924"/>
                    <a:pt x="81717" y="147112"/>
                    <a:pt x="73336" y="197300"/>
                  </a:cubicBezTo>
                  <a:cubicBezTo>
                    <a:pt x="207340" y="197300"/>
                    <a:pt x="341350" y="197300"/>
                    <a:pt x="475355" y="197300"/>
                  </a:cubicBezTo>
                  <a:cubicBezTo>
                    <a:pt x="471164" y="168026"/>
                    <a:pt x="462784" y="134565"/>
                    <a:pt x="441844" y="113651"/>
                  </a:cubicBezTo>
                  <a:cubicBezTo>
                    <a:pt x="370658" y="30003"/>
                    <a:pt x="240844" y="21642"/>
                    <a:pt x="152909" y="71830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B0EA6961-7ACA-5735-263F-2618D4549EA8}"/>
                </a:ext>
              </a:extLst>
            </p:cNvPr>
            <p:cNvSpPr/>
            <p:nvPr/>
          </p:nvSpPr>
          <p:spPr>
            <a:xfrm>
              <a:off x="2053372" y="-908695"/>
              <a:ext cx="1719827" cy="1795419"/>
            </a:xfrm>
            <a:custGeom>
              <a:avLst/>
              <a:gdLst>
                <a:gd name="connsiteX0" fmla="*/ 1042864 w 1719827"/>
                <a:gd name="connsiteY0" fmla="*/ 35275 h 1795419"/>
                <a:gd name="connsiteX1" fmla="*/ 1428127 w 1719827"/>
                <a:gd name="connsiteY1" fmla="*/ 22728 h 1795419"/>
                <a:gd name="connsiteX2" fmla="*/ 1683576 w 1719827"/>
                <a:gd name="connsiteY2" fmla="*/ 194206 h 1795419"/>
                <a:gd name="connsiteX3" fmla="*/ 1717080 w 1719827"/>
                <a:gd name="connsiteY3" fmla="*/ 315495 h 1795419"/>
                <a:gd name="connsiteX4" fmla="*/ 1687766 w 1719827"/>
                <a:gd name="connsiteY4" fmla="*/ 537161 h 1795419"/>
                <a:gd name="connsiteX5" fmla="*/ 1453256 w 1719827"/>
                <a:gd name="connsiteY5" fmla="*/ 1076692 h 1795419"/>
                <a:gd name="connsiteX6" fmla="*/ 1637513 w 1719827"/>
                <a:gd name="connsiteY6" fmla="*/ 1080872 h 1795419"/>
                <a:gd name="connsiteX7" fmla="*/ 1712890 w 1719827"/>
                <a:gd name="connsiteY7" fmla="*/ 1093419 h 1795419"/>
                <a:gd name="connsiteX8" fmla="*/ 1696135 w 1719827"/>
                <a:gd name="connsiteY8" fmla="*/ 1164521 h 1795419"/>
                <a:gd name="connsiteX9" fmla="*/ 1356941 w 1719827"/>
                <a:gd name="connsiteY9" fmla="*/ 1252350 h 1795419"/>
                <a:gd name="connsiteX10" fmla="*/ 1315068 w 1719827"/>
                <a:gd name="connsiteY10" fmla="*/ 1570217 h 1795419"/>
                <a:gd name="connsiteX11" fmla="*/ 1239686 w 1719827"/>
                <a:gd name="connsiteY11" fmla="*/ 1729147 h 1795419"/>
                <a:gd name="connsiteX12" fmla="*/ 1084742 w 1719827"/>
                <a:gd name="connsiteY12" fmla="*/ 1791876 h 1795419"/>
                <a:gd name="connsiteX13" fmla="*/ 921425 w 1719827"/>
                <a:gd name="connsiteY13" fmla="*/ 1754241 h 1795419"/>
                <a:gd name="connsiteX14" fmla="*/ 841858 w 1719827"/>
                <a:gd name="connsiteY14" fmla="*/ 1591131 h 1795419"/>
                <a:gd name="connsiteX15" fmla="*/ 829293 w 1719827"/>
                <a:gd name="connsiteY15" fmla="*/ 1273257 h 1795419"/>
                <a:gd name="connsiteX16" fmla="*/ 645042 w 1719827"/>
                <a:gd name="connsiteY16" fmla="*/ 1336004 h 1795419"/>
                <a:gd name="connsiteX17" fmla="*/ 511035 w 1719827"/>
                <a:gd name="connsiteY17" fmla="*/ 1289997 h 1795419"/>
                <a:gd name="connsiteX18" fmla="*/ 515223 w 1719827"/>
                <a:gd name="connsiteY18" fmla="*/ 1223069 h 1795419"/>
                <a:gd name="connsiteX19" fmla="*/ 645042 w 1719827"/>
                <a:gd name="connsiteY19" fmla="*/ 1181248 h 1795419"/>
                <a:gd name="connsiteX20" fmla="*/ 712044 w 1719827"/>
                <a:gd name="connsiteY20" fmla="*/ 1118513 h 1795419"/>
                <a:gd name="connsiteX21" fmla="*/ 607351 w 1719827"/>
                <a:gd name="connsiteY21" fmla="*/ 1089239 h 1795419"/>
                <a:gd name="connsiteX22" fmla="*/ 460784 w 1719827"/>
                <a:gd name="connsiteY22" fmla="*/ 1256530 h 1795419"/>
                <a:gd name="connsiteX23" fmla="*/ 347718 w 1719827"/>
                <a:gd name="connsiteY23" fmla="*/ 1310910 h 1795419"/>
                <a:gd name="connsiteX24" fmla="*/ 230464 w 1719827"/>
                <a:gd name="connsiteY24" fmla="*/ 1227256 h 1795419"/>
                <a:gd name="connsiteX25" fmla="*/ 109022 w 1719827"/>
                <a:gd name="connsiteY25" fmla="*/ 963769 h 1795419"/>
                <a:gd name="connsiteX26" fmla="*/ 4331 w 1719827"/>
                <a:gd name="connsiteY26" fmla="*/ 507885 h 1795419"/>
                <a:gd name="connsiteX27" fmla="*/ 71333 w 1719827"/>
                <a:gd name="connsiteY27" fmla="*/ 169112 h 1795419"/>
                <a:gd name="connsiteX28" fmla="*/ 310029 w 1719827"/>
                <a:gd name="connsiteY28" fmla="*/ 39457 h 1795419"/>
                <a:gd name="connsiteX29" fmla="*/ 678540 w 1719827"/>
                <a:gd name="connsiteY29" fmla="*/ 93828 h 1795419"/>
                <a:gd name="connsiteX30" fmla="*/ 1013550 w 1719827"/>
                <a:gd name="connsiteY30" fmla="*/ 43640 h 1795419"/>
                <a:gd name="connsiteX31" fmla="*/ 1042864 w 1719827"/>
                <a:gd name="connsiteY31" fmla="*/ 35275 h 1795419"/>
                <a:gd name="connsiteX32" fmla="*/ 1134995 w 1719827"/>
                <a:gd name="connsiteY32" fmla="*/ 68734 h 1795419"/>
                <a:gd name="connsiteX33" fmla="*/ 1210372 w 1719827"/>
                <a:gd name="connsiteY33" fmla="*/ 114741 h 1795419"/>
                <a:gd name="connsiteX34" fmla="*/ 1436495 w 1719827"/>
                <a:gd name="connsiteY34" fmla="*/ 386596 h 1795419"/>
                <a:gd name="connsiteX35" fmla="*/ 1461625 w 1719827"/>
                <a:gd name="connsiteY35" fmla="*/ 486974 h 1795419"/>
                <a:gd name="connsiteX36" fmla="*/ 1444876 w 1719827"/>
                <a:gd name="connsiteY36" fmla="*/ 700276 h 1795419"/>
                <a:gd name="connsiteX37" fmla="*/ 1449066 w 1719827"/>
                <a:gd name="connsiteY37" fmla="*/ 930308 h 1795419"/>
                <a:gd name="connsiteX38" fmla="*/ 1419752 w 1719827"/>
                <a:gd name="connsiteY38" fmla="*/ 1005590 h 1795419"/>
                <a:gd name="connsiteX39" fmla="*/ 1423943 w 1719827"/>
                <a:gd name="connsiteY39" fmla="*/ 1018137 h 1795419"/>
                <a:gd name="connsiteX40" fmla="*/ 1449066 w 1719827"/>
                <a:gd name="connsiteY40" fmla="*/ 980496 h 1795419"/>
                <a:gd name="connsiteX41" fmla="*/ 1629133 w 1719827"/>
                <a:gd name="connsiteY41" fmla="*/ 562255 h 1795419"/>
                <a:gd name="connsiteX42" fmla="*/ 1666827 w 1719827"/>
                <a:gd name="connsiteY42" fmla="*/ 315495 h 1795419"/>
                <a:gd name="connsiteX43" fmla="*/ 1641704 w 1719827"/>
                <a:gd name="connsiteY43" fmla="*/ 215118 h 1795419"/>
                <a:gd name="connsiteX44" fmla="*/ 1461625 w 1719827"/>
                <a:gd name="connsiteY44" fmla="*/ 81281 h 1795419"/>
                <a:gd name="connsiteX45" fmla="*/ 1134995 w 1719827"/>
                <a:gd name="connsiteY45" fmla="*/ 68734 h 1795419"/>
                <a:gd name="connsiteX46" fmla="*/ 841858 w 1719827"/>
                <a:gd name="connsiteY46" fmla="*/ 77099 h 1795419"/>
                <a:gd name="connsiteX47" fmla="*/ 640852 w 1719827"/>
                <a:gd name="connsiteY47" fmla="*/ 194206 h 1795419"/>
                <a:gd name="connsiteX48" fmla="*/ 540349 w 1719827"/>
                <a:gd name="connsiteY48" fmla="*/ 495338 h 1795419"/>
                <a:gd name="connsiteX49" fmla="*/ 753917 w 1719827"/>
                <a:gd name="connsiteY49" fmla="*/ 453514 h 1795419"/>
                <a:gd name="connsiteX50" fmla="*/ 846048 w 1719827"/>
                <a:gd name="connsiteY50" fmla="*/ 553891 h 1795419"/>
                <a:gd name="connsiteX51" fmla="*/ 858607 w 1719827"/>
                <a:gd name="connsiteY51" fmla="*/ 842479 h 1795419"/>
                <a:gd name="connsiteX52" fmla="*/ 779046 w 1719827"/>
                <a:gd name="connsiteY52" fmla="*/ 1064145 h 1795419"/>
                <a:gd name="connsiteX53" fmla="*/ 837674 w 1719827"/>
                <a:gd name="connsiteY53" fmla="*/ 1076692 h 1795419"/>
                <a:gd name="connsiteX54" fmla="*/ 892111 w 1719827"/>
                <a:gd name="connsiteY54" fmla="*/ 1181248 h 1795419"/>
                <a:gd name="connsiteX55" fmla="*/ 896301 w 1719827"/>
                <a:gd name="connsiteY55" fmla="*/ 1494929 h 1795419"/>
                <a:gd name="connsiteX56" fmla="*/ 913050 w 1719827"/>
                <a:gd name="connsiteY56" fmla="*/ 1624579 h 1795419"/>
                <a:gd name="connsiteX57" fmla="*/ 1017740 w 1719827"/>
                <a:gd name="connsiteY57" fmla="*/ 1737502 h 1795419"/>
                <a:gd name="connsiteX58" fmla="*/ 1189433 w 1719827"/>
                <a:gd name="connsiteY58" fmla="*/ 1704047 h 1795419"/>
                <a:gd name="connsiteX59" fmla="*/ 1273178 w 1719827"/>
                <a:gd name="connsiteY59" fmla="*/ 1566030 h 1795419"/>
                <a:gd name="connsiteX60" fmla="*/ 1315068 w 1719827"/>
                <a:gd name="connsiteY60" fmla="*/ 1227256 h 1795419"/>
                <a:gd name="connsiteX61" fmla="*/ 1336001 w 1719827"/>
                <a:gd name="connsiteY61" fmla="*/ 1105966 h 1795419"/>
                <a:gd name="connsiteX62" fmla="*/ 1394623 w 1719827"/>
                <a:gd name="connsiteY62" fmla="*/ 1059958 h 1795419"/>
                <a:gd name="connsiteX63" fmla="*/ 1340192 w 1719827"/>
                <a:gd name="connsiteY63" fmla="*/ 984676 h 1795419"/>
                <a:gd name="connsiteX64" fmla="*/ 1185242 w 1719827"/>
                <a:gd name="connsiteY64" fmla="*/ 633355 h 1795419"/>
                <a:gd name="connsiteX65" fmla="*/ 1227115 w 1719827"/>
                <a:gd name="connsiteY65" fmla="*/ 478608 h 1795419"/>
                <a:gd name="connsiteX66" fmla="*/ 1407194 w 1719827"/>
                <a:gd name="connsiteY66" fmla="*/ 440966 h 1795419"/>
                <a:gd name="connsiteX67" fmla="*/ 1218746 w 1719827"/>
                <a:gd name="connsiteY67" fmla="*/ 177476 h 1795419"/>
                <a:gd name="connsiteX68" fmla="*/ 841858 w 1719827"/>
                <a:gd name="connsiteY68" fmla="*/ 77099 h 1795419"/>
                <a:gd name="connsiteX69" fmla="*/ 284903 w 1719827"/>
                <a:gd name="connsiteY69" fmla="*/ 85464 h 1795419"/>
                <a:gd name="connsiteX70" fmla="*/ 104834 w 1719827"/>
                <a:gd name="connsiteY70" fmla="*/ 206752 h 1795419"/>
                <a:gd name="connsiteX71" fmla="*/ 58771 w 1719827"/>
                <a:gd name="connsiteY71" fmla="*/ 491156 h 1795419"/>
                <a:gd name="connsiteX72" fmla="*/ 142524 w 1719827"/>
                <a:gd name="connsiteY72" fmla="*/ 867573 h 1795419"/>
                <a:gd name="connsiteX73" fmla="*/ 268153 w 1719827"/>
                <a:gd name="connsiteY73" fmla="*/ 1168701 h 1795419"/>
                <a:gd name="connsiteX74" fmla="*/ 351905 w 1719827"/>
                <a:gd name="connsiteY74" fmla="*/ 1248163 h 1795419"/>
                <a:gd name="connsiteX75" fmla="*/ 431470 w 1719827"/>
                <a:gd name="connsiteY75" fmla="*/ 1206342 h 1795419"/>
                <a:gd name="connsiteX76" fmla="*/ 569662 w 1719827"/>
                <a:gd name="connsiteY76" fmla="*/ 1047411 h 1795419"/>
                <a:gd name="connsiteX77" fmla="*/ 477534 w 1719827"/>
                <a:gd name="connsiteY77" fmla="*/ 804838 h 1795419"/>
                <a:gd name="connsiteX78" fmla="*/ 485910 w 1719827"/>
                <a:gd name="connsiteY78" fmla="*/ 595716 h 1795419"/>
                <a:gd name="connsiteX79" fmla="*/ 523599 w 1719827"/>
                <a:gd name="connsiteY79" fmla="*/ 302948 h 1795419"/>
                <a:gd name="connsiteX80" fmla="*/ 632478 w 1719827"/>
                <a:gd name="connsiteY80" fmla="*/ 114741 h 1795419"/>
                <a:gd name="connsiteX81" fmla="*/ 284903 w 1719827"/>
                <a:gd name="connsiteY81" fmla="*/ 85464 h 1795419"/>
                <a:gd name="connsiteX82" fmla="*/ 1260625 w 1719827"/>
                <a:gd name="connsiteY82" fmla="*/ 516250 h 1795419"/>
                <a:gd name="connsiteX83" fmla="*/ 1235495 w 1719827"/>
                <a:gd name="connsiteY83" fmla="*/ 629174 h 1795419"/>
                <a:gd name="connsiteX84" fmla="*/ 1382064 w 1719827"/>
                <a:gd name="connsiteY84" fmla="*/ 959582 h 1795419"/>
                <a:gd name="connsiteX85" fmla="*/ 1390433 w 1719827"/>
                <a:gd name="connsiteY85" fmla="*/ 700276 h 1795419"/>
                <a:gd name="connsiteX86" fmla="*/ 1407194 w 1719827"/>
                <a:gd name="connsiteY86" fmla="*/ 495338 h 1795419"/>
                <a:gd name="connsiteX87" fmla="*/ 1260625 w 1719827"/>
                <a:gd name="connsiteY87" fmla="*/ 516250 h 1795419"/>
                <a:gd name="connsiteX88" fmla="*/ 536161 w 1719827"/>
                <a:gd name="connsiteY88" fmla="*/ 562255 h 1795419"/>
                <a:gd name="connsiteX89" fmla="*/ 536161 w 1719827"/>
                <a:gd name="connsiteY89" fmla="*/ 733737 h 1795419"/>
                <a:gd name="connsiteX90" fmla="*/ 531973 w 1719827"/>
                <a:gd name="connsiteY90" fmla="*/ 884301 h 1795419"/>
                <a:gd name="connsiteX91" fmla="*/ 724603 w 1719827"/>
                <a:gd name="connsiteY91" fmla="*/ 1051598 h 1795419"/>
                <a:gd name="connsiteX92" fmla="*/ 774856 w 1719827"/>
                <a:gd name="connsiteY92" fmla="*/ 917761 h 1795419"/>
                <a:gd name="connsiteX93" fmla="*/ 791605 w 1719827"/>
                <a:gd name="connsiteY93" fmla="*/ 558073 h 1795419"/>
                <a:gd name="connsiteX94" fmla="*/ 720419 w 1719827"/>
                <a:gd name="connsiteY94" fmla="*/ 499520 h 1795419"/>
                <a:gd name="connsiteX95" fmla="*/ 536161 w 1719827"/>
                <a:gd name="connsiteY95" fmla="*/ 562255 h 1795419"/>
                <a:gd name="connsiteX96" fmla="*/ 1386254 w 1719827"/>
                <a:gd name="connsiteY96" fmla="*/ 1126880 h 1795419"/>
                <a:gd name="connsiteX97" fmla="*/ 1369499 w 1719827"/>
                <a:gd name="connsiteY97" fmla="*/ 1189615 h 1795419"/>
                <a:gd name="connsiteX98" fmla="*/ 1490939 w 1719827"/>
                <a:gd name="connsiteY98" fmla="*/ 1197981 h 1795419"/>
                <a:gd name="connsiteX99" fmla="*/ 1658447 w 1719827"/>
                <a:gd name="connsiteY99" fmla="*/ 1126880 h 1795419"/>
                <a:gd name="connsiteX100" fmla="*/ 1436495 w 1719827"/>
                <a:gd name="connsiteY100" fmla="*/ 1118513 h 1795419"/>
                <a:gd name="connsiteX101" fmla="*/ 1386254 w 1719827"/>
                <a:gd name="connsiteY101" fmla="*/ 1126880 h 1795419"/>
                <a:gd name="connsiteX102" fmla="*/ 695289 w 1719827"/>
                <a:gd name="connsiteY102" fmla="*/ 1210528 h 1795419"/>
                <a:gd name="connsiteX103" fmla="*/ 565475 w 1719827"/>
                <a:gd name="connsiteY103" fmla="*/ 1252350 h 1795419"/>
                <a:gd name="connsiteX104" fmla="*/ 829293 w 1719827"/>
                <a:gd name="connsiteY104" fmla="*/ 1202162 h 1795419"/>
                <a:gd name="connsiteX105" fmla="*/ 791605 w 1719827"/>
                <a:gd name="connsiteY105" fmla="*/ 1118513 h 1795419"/>
                <a:gd name="connsiteX106" fmla="*/ 695289 w 1719827"/>
                <a:gd name="connsiteY106" fmla="*/ 1210528 h 179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1719827" h="1795419">
                  <a:moveTo>
                    <a:pt x="1042864" y="35275"/>
                  </a:moveTo>
                  <a:cubicBezTo>
                    <a:pt x="1168493" y="-2367"/>
                    <a:pt x="1302497" y="-14914"/>
                    <a:pt x="1428127" y="22728"/>
                  </a:cubicBezTo>
                  <a:cubicBezTo>
                    <a:pt x="1528639" y="52004"/>
                    <a:pt x="1620764" y="110558"/>
                    <a:pt x="1683576" y="194206"/>
                  </a:cubicBezTo>
                  <a:cubicBezTo>
                    <a:pt x="1708700" y="227666"/>
                    <a:pt x="1717080" y="273672"/>
                    <a:pt x="1717080" y="315495"/>
                  </a:cubicBezTo>
                  <a:cubicBezTo>
                    <a:pt x="1721258" y="390779"/>
                    <a:pt x="1704509" y="466062"/>
                    <a:pt x="1687766" y="537161"/>
                  </a:cubicBezTo>
                  <a:cubicBezTo>
                    <a:pt x="1641704" y="729550"/>
                    <a:pt x="1557941" y="909395"/>
                    <a:pt x="1453256" y="1076692"/>
                  </a:cubicBezTo>
                  <a:cubicBezTo>
                    <a:pt x="1511878" y="1101786"/>
                    <a:pt x="1578880" y="1089239"/>
                    <a:pt x="1637513" y="1080872"/>
                  </a:cubicBezTo>
                  <a:cubicBezTo>
                    <a:pt x="1662637" y="1076692"/>
                    <a:pt x="1696135" y="1068325"/>
                    <a:pt x="1712890" y="1093419"/>
                  </a:cubicBezTo>
                  <a:cubicBezTo>
                    <a:pt x="1729639" y="1118513"/>
                    <a:pt x="1712890" y="1147793"/>
                    <a:pt x="1696135" y="1164521"/>
                  </a:cubicBezTo>
                  <a:cubicBezTo>
                    <a:pt x="1608194" y="1252350"/>
                    <a:pt x="1474196" y="1273257"/>
                    <a:pt x="1356941" y="1252350"/>
                  </a:cubicBezTo>
                  <a:cubicBezTo>
                    <a:pt x="1344370" y="1356912"/>
                    <a:pt x="1331811" y="1461468"/>
                    <a:pt x="1315068" y="1570217"/>
                  </a:cubicBezTo>
                  <a:cubicBezTo>
                    <a:pt x="1306688" y="1628765"/>
                    <a:pt x="1285748" y="1691494"/>
                    <a:pt x="1239686" y="1729147"/>
                  </a:cubicBezTo>
                  <a:cubicBezTo>
                    <a:pt x="1197807" y="1766782"/>
                    <a:pt x="1139180" y="1783522"/>
                    <a:pt x="1084742" y="1791876"/>
                  </a:cubicBezTo>
                  <a:cubicBezTo>
                    <a:pt x="1030299" y="1800249"/>
                    <a:pt x="963303" y="1796063"/>
                    <a:pt x="921425" y="1754241"/>
                  </a:cubicBezTo>
                  <a:cubicBezTo>
                    <a:pt x="875362" y="1712420"/>
                    <a:pt x="846048" y="1649673"/>
                    <a:pt x="841858" y="1591131"/>
                  </a:cubicBezTo>
                  <a:cubicBezTo>
                    <a:pt x="829293" y="1486562"/>
                    <a:pt x="829293" y="1377826"/>
                    <a:pt x="829293" y="1273257"/>
                  </a:cubicBezTo>
                  <a:cubicBezTo>
                    <a:pt x="779046" y="1315091"/>
                    <a:pt x="712044" y="1340172"/>
                    <a:pt x="645042" y="1336004"/>
                  </a:cubicBezTo>
                  <a:cubicBezTo>
                    <a:pt x="598977" y="1331818"/>
                    <a:pt x="544537" y="1323451"/>
                    <a:pt x="511035" y="1289997"/>
                  </a:cubicBezTo>
                  <a:cubicBezTo>
                    <a:pt x="490097" y="1273257"/>
                    <a:pt x="494285" y="1239809"/>
                    <a:pt x="515223" y="1223069"/>
                  </a:cubicBezTo>
                  <a:cubicBezTo>
                    <a:pt x="552911" y="1193795"/>
                    <a:pt x="603164" y="1197981"/>
                    <a:pt x="645042" y="1181248"/>
                  </a:cubicBezTo>
                  <a:cubicBezTo>
                    <a:pt x="678540" y="1172887"/>
                    <a:pt x="695289" y="1139427"/>
                    <a:pt x="712044" y="1118513"/>
                  </a:cubicBezTo>
                  <a:cubicBezTo>
                    <a:pt x="674350" y="1114333"/>
                    <a:pt x="636662" y="1105966"/>
                    <a:pt x="607351" y="1089239"/>
                  </a:cubicBezTo>
                  <a:cubicBezTo>
                    <a:pt x="557099" y="1143607"/>
                    <a:pt x="506848" y="1202162"/>
                    <a:pt x="460784" y="1256530"/>
                  </a:cubicBezTo>
                  <a:cubicBezTo>
                    <a:pt x="431470" y="1289997"/>
                    <a:pt x="393782" y="1319265"/>
                    <a:pt x="347718" y="1310910"/>
                  </a:cubicBezTo>
                  <a:cubicBezTo>
                    <a:pt x="297466" y="1302538"/>
                    <a:pt x="259776" y="1264903"/>
                    <a:pt x="230464" y="1227256"/>
                  </a:cubicBezTo>
                  <a:cubicBezTo>
                    <a:pt x="176024" y="1147793"/>
                    <a:pt x="138335" y="1055778"/>
                    <a:pt x="109022" y="963769"/>
                  </a:cubicBezTo>
                  <a:cubicBezTo>
                    <a:pt x="62958" y="813199"/>
                    <a:pt x="25270" y="662635"/>
                    <a:pt x="4331" y="507885"/>
                  </a:cubicBezTo>
                  <a:cubicBezTo>
                    <a:pt x="-8232" y="390779"/>
                    <a:pt x="4331" y="265306"/>
                    <a:pt x="71333" y="169112"/>
                  </a:cubicBezTo>
                  <a:cubicBezTo>
                    <a:pt x="125773" y="89646"/>
                    <a:pt x="217900" y="47822"/>
                    <a:pt x="310029" y="39457"/>
                  </a:cubicBezTo>
                  <a:cubicBezTo>
                    <a:pt x="435658" y="26910"/>
                    <a:pt x="561288" y="52004"/>
                    <a:pt x="678540" y="93828"/>
                  </a:cubicBezTo>
                  <a:cubicBezTo>
                    <a:pt x="774856" y="31092"/>
                    <a:pt x="900486" y="18545"/>
                    <a:pt x="1013550" y="43640"/>
                  </a:cubicBezTo>
                  <a:cubicBezTo>
                    <a:pt x="1026115" y="35275"/>
                    <a:pt x="1034489" y="39457"/>
                    <a:pt x="1042864" y="35275"/>
                  </a:cubicBezTo>
                  <a:close/>
                  <a:moveTo>
                    <a:pt x="1134995" y="68734"/>
                  </a:moveTo>
                  <a:cubicBezTo>
                    <a:pt x="1160119" y="85464"/>
                    <a:pt x="1185242" y="98011"/>
                    <a:pt x="1210372" y="114741"/>
                  </a:cubicBezTo>
                  <a:cubicBezTo>
                    <a:pt x="1310878" y="181658"/>
                    <a:pt x="1390433" y="277854"/>
                    <a:pt x="1436495" y="386596"/>
                  </a:cubicBezTo>
                  <a:cubicBezTo>
                    <a:pt x="1449066" y="420055"/>
                    <a:pt x="1465815" y="449332"/>
                    <a:pt x="1461625" y="486974"/>
                  </a:cubicBezTo>
                  <a:cubicBezTo>
                    <a:pt x="1461625" y="558073"/>
                    <a:pt x="1436495" y="629174"/>
                    <a:pt x="1444876" y="700276"/>
                  </a:cubicBezTo>
                  <a:cubicBezTo>
                    <a:pt x="1453256" y="775558"/>
                    <a:pt x="1470005" y="855026"/>
                    <a:pt x="1449066" y="930308"/>
                  </a:cubicBezTo>
                  <a:cubicBezTo>
                    <a:pt x="1444876" y="955402"/>
                    <a:pt x="1428127" y="980496"/>
                    <a:pt x="1419752" y="1005590"/>
                  </a:cubicBezTo>
                  <a:cubicBezTo>
                    <a:pt x="1419752" y="1009770"/>
                    <a:pt x="1423943" y="1018137"/>
                    <a:pt x="1423943" y="1018137"/>
                  </a:cubicBezTo>
                  <a:cubicBezTo>
                    <a:pt x="1432317" y="1005590"/>
                    <a:pt x="1440686" y="993043"/>
                    <a:pt x="1449066" y="980496"/>
                  </a:cubicBezTo>
                  <a:cubicBezTo>
                    <a:pt x="1528639" y="850840"/>
                    <a:pt x="1587260" y="708643"/>
                    <a:pt x="1629133" y="562255"/>
                  </a:cubicBezTo>
                  <a:cubicBezTo>
                    <a:pt x="1650066" y="482790"/>
                    <a:pt x="1666827" y="399143"/>
                    <a:pt x="1666827" y="315495"/>
                  </a:cubicBezTo>
                  <a:cubicBezTo>
                    <a:pt x="1666827" y="282036"/>
                    <a:pt x="1662637" y="244394"/>
                    <a:pt x="1641704" y="215118"/>
                  </a:cubicBezTo>
                  <a:cubicBezTo>
                    <a:pt x="1595635" y="156564"/>
                    <a:pt x="1532817" y="110558"/>
                    <a:pt x="1461625" y="81281"/>
                  </a:cubicBezTo>
                  <a:cubicBezTo>
                    <a:pt x="1356941" y="47822"/>
                    <a:pt x="1243876" y="43640"/>
                    <a:pt x="1134995" y="68734"/>
                  </a:cubicBezTo>
                  <a:close/>
                  <a:moveTo>
                    <a:pt x="841858" y="77099"/>
                  </a:moveTo>
                  <a:cubicBezTo>
                    <a:pt x="762291" y="85464"/>
                    <a:pt x="686915" y="131470"/>
                    <a:pt x="640852" y="194206"/>
                  </a:cubicBezTo>
                  <a:cubicBezTo>
                    <a:pt x="578037" y="282036"/>
                    <a:pt x="548724" y="390779"/>
                    <a:pt x="540349" y="495338"/>
                  </a:cubicBezTo>
                  <a:cubicBezTo>
                    <a:pt x="607351" y="466062"/>
                    <a:pt x="678540" y="436784"/>
                    <a:pt x="753917" y="453514"/>
                  </a:cubicBezTo>
                  <a:cubicBezTo>
                    <a:pt x="799986" y="466062"/>
                    <a:pt x="837674" y="507885"/>
                    <a:pt x="846048" y="553891"/>
                  </a:cubicBezTo>
                  <a:cubicBezTo>
                    <a:pt x="866981" y="650088"/>
                    <a:pt x="879546" y="746284"/>
                    <a:pt x="858607" y="842479"/>
                  </a:cubicBezTo>
                  <a:cubicBezTo>
                    <a:pt x="841858" y="917761"/>
                    <a:pt x="795795" y="984676"/>
                    <a:pt x="779046" y="1064145"/>
                  </a:cubicBezTo>
                  <a:cubicBezTo>
                    <a:pt x="799986" y="1064145"/>
                    <a:pt x="820919" y="1068325"/>
                    <a:pt x="837674" y="1076692"/>
                  </a:cubicBezTo>
                  <a:cubicBezTo>
                    <a:pt x="875362" y="1097599"/>
                    <a:pt x="896301" y="1139427"/>
                    <a:pt x="892111" y="1181248"/>
                  </a:cubicBezTo>
                  <a:cubicBezTo>
                    <a:pt x="887921" y="1285810"/>
                    <a:pt x="887921" y="1390366"/>
                    <a:pt x="896301" y="1494929"/>
                  </a:cubicBezTo>
                  <a:cubicBezTo>
                    <a:pt x="900486" y="1536750"/>
                    <a:pt x="900486" y="1582758"/>
                    <a:pt x="913050" y="1624579"/>
                  </a:cubicBezTo>
                  <a:cubicBezTo>
                    <a:pt x="929799" y="1674773"/>
                    <a:pt x="963303" y="1724961"/>
                    <a:pt x="1017740" y="1737502"/>
                  </a:cubicBezTo>
                  <a:cubicBezTo>
                    <a:pt x="1076368" y="1745869"/>
                    <a:pt x="1134995" y="1729147"/>
                    <a:pt x="1189433" y="1704047"/>
                  </a:cubicBezTo>
                  <a:cubicBezTo>
                    <a:pt x="1239686" y="1678953"/>
                    <a:pt x="1264815" y="1620393"/>
                    <a:pt x="1273178" y="1566030"/>
                  </a:cubicBezTo>
                  <a:cubicBezTo>
                    <a:pt x="1289939" y="1453107"/>
                    <a:pt x="1302497" y="1340172"/>
                    <a:pt x="1315068" y="1227256"/>
                  </a:cubicBezTo>
                  <a:cubicBezTo>
                    <a:pt x="1319259" y="1185434"/>
                    <a:pt x="1310878" y="1143607"/>
                    <a:pt x="1336001" y="1105966"/>
                  </a:cubicBezTo>
                  <a:cubicBezTo>
                    <a:pt x="1348560" y="1080872"/>
                    <a:pt x="1373684" y="1072505"/>
                    <a:pt x="1394623" y="1059958"/>
                  </a:cubicBezTo>
                  <a:cubicBezTo>
                    <a:pt x="1377874" y="1034864"/>
                    <a:pt x="1356941" y="1009770"/>
                    <a:pt x="1340192" y="984676"/>
                  </a:cubicBezTo>
                  <a:cubicBezTo>
                    <a:pt x="1285748" y="867573"/>
                    <a:pt x="1210372" y="758831"/>
                    <a:pt x="1185242" y="633355"/>
                  </a:cubicBezTo>
                  <a:cubicBezTo>
                    <a:pt x="1176868" y="578985"/>
                    <a:pt x="1181058" y="516250"/>
                    <a:pt x="1227115" y="478608"/>
                  </a:cubicBezTo>
                  <a:cubicBezTo>
                    <a:pt x="1277368" y="436784"/>
                    <a:pt x="1344370" y="440966"/>
                    <a:pt x="1407194" y="440966"/>
                  </a:cubicBezTo>
                  <a:cubicBezTo>
                    <a:pt x="1369499" y="336407"/>
                    <a:pt x="1302497" y="244394"/>
                    <a:pt x="1218746" y="177476"/>
                  </a:cubicBezTo>
                  <a:cubicBezTo>
                    <a:pt x="1109866" y="98011"/>
                    <a:pt x="971678" y="60369"/>
                    <a:pt x="841858" y="77099"/>
                  </a:cubicBezTo>
                  <a:close/>
                  <a:moveTo>
                    <a:pt x="284903" y="85464"/>
                  </a:moveTo>
                  <a:cubicBezTo>
                    <a:pt x="213713" y="98011"/>
                    <a:pt x="142523" y="139835"/>
                    <a:pt x="104834" y="206752"/>
                  </a:cubicBezTo>
                  <a:cubicBezTo>
                    <a:pt x="54583" y="294584"/>
                    <a:pt x="50395" y="394961"/>
                    <a:pt x="58771" y="491156"/>
                  </a:cubicBezTo>
                  <a:cubicBezTo>
                    <a:pt x="75521" y="616627"/>
                    <a:pt x="104834" y="742097"/>
                    <a:pt x="142524" y="867573"/>
                  </a:cubicBezTo>
                  <a:cubicBezTo>
                    <a:pt x="176024" y="972129"/>
                    <a:pt x="209526" y="1076692"/>
                    <a:pt x="268153" y="1168701"/>
                  </a:cubicBezTo>
                  <a:cubicBezTo>
                    <a:pt x="289091" y="1202162"/>
                    <a:pt x="314216" y="1235622"/>
                    <a:pt x="351905" y="1248163"/>
                  </a:cubicBezTo>
                  <a:cubicBezTo>
                    <a:pt x="385406" y="1256530"/>
                    <a:pt x="410532" y="1227256"/>
                    <a:pt x="431470" y="1206342"/>
                  </a:cubicBezTo>
                  <a:cubicBezTo>
                    <a:pt x="473346" y="1151974"/>
                    <a:pt x="523599" y="1101786"/>
                    <a:pt x="569662" y="1047411"/>
                  </a:cubicBezTo>
                  <a:cubicBezTo>
                    <a:pt x="502660" y="988863"/>
                    <a:pt x="469159" y="896847"/>
                    <a:pt x="477534" y="804838"/>
                  </a:cubicBezTo>
                  <a:cubicBezTo>
                    <a:pt x="485910" y="737917"/>
                    <a:pt x="490097" y="666815"/>
                    <a:pt x="485910" y="595716"/>
                  </a:cubicBezTo>
                  <a:cubicBezTo>
                    <a:pt x="477534" y="499520"/>
                    <a:pt x="494285" y="399143"/>
                    <a:pt x="523599" y="302948"/>
                  </a:cubicBezTo>
                  <a:cubicBezTo>
                    <a:pt x="544537" y="231847"/>
                    <a:pt x="582226" y="169112"/>
                    <a:pt x="632478" y="114741"/>
                  </a:cubicBezTo>
                  <a:cubicBezTo>
                    <a:pt x="519411" y="89646"/>
                    <a:pt x="397969" y="64552"/>
                    <a:pt x="284903" y="85464"/>
                  </a:cubicBezTo>
                  <a:close/>
                  <a:moveTo>
                    <a:pt x="1260625" y="516250"/>
                  </a:moveTo>
                  <a:cubicBezTo>
                    <a:pt x="1227115" y="541344"/>
                    <a:pt x="1227115" y="591533"/>
                    <a:pt x="1235495" y="629174"/>
                  </a:cubicBezTo>
                  <a:cubicBezTo>
                    <a:pt x="1260625" y="750464"/>
                    <a:pt x="1331811" y="850840"/>
                    <a:pt x="1382064" y="959582"/>
                  </a:cubicBezTo>
                  <a:cubicBezTo>
                    <a:pt x="1423943" y="880120"/>
                    <a:pt x="1398813" y="788105"/>
                    <a:pt x="1390433" y="700276"/>
                  </a:cubicBezTo>
                  <a:cubicBezTo>
                    <a:pt x="1382064" y="629174"/>
                    <a:pt x="1403003" y="562255"/>
                    <a:pt x="1407194" y="495338"/>
                  </a:cubicBezTo>
                  <a:cubicBezTo>
                    <a:pt x="1361131" y="495338"/>
                    <a:pt x="1306688" y="486974"/>
                    <a:pt x="1260625" y="516250"/>
                  </a:cubicBezTo>
                  <a:close/>
                  <a:moveTo>
                    <a:pt x="536161" y="562255"/>
                  </a:moveTo>
                  <a:cubicBezTo>
                    <a:pt x="536161" y="620808"/>
                    <a:pt x="540349" y="679362"/>
                    <a:pt x="536161" y="733737"/>
                  </a:cubicBezTo>
                  <a:cubicBezTo>
                    <a:pt x="531973" y="783925"/>
                    <a:pt x="519411" y="834113"/>
                    <a:pt x="531973" y="884301"/>
                  </a:cubicBezTo>
                  <a:cubicBezTo>
                    <a:pt x="548724" y="976310"/>
                    <a:pt x="628287" y="1051598"/>
                    <a:pt x="724603" y="1051598"/>
                  </a:cubicBezTo>
                  <a:cubicBezTo>
                    <a:pt x="737168" y="1005590"/>
                    <a:pt x="753917" y="959582"/>
                    <a:pt x="774856" y="917761"/>
                  </a:cubicBezTo>
                  <a:cubicBezTo>
                    <a:pt x="833484" y="804838"/>
                    <a:pt x="820919" y="675182"/>
                    <a:pt x="791605" y="558073"/>
                  </a:cubicBezTo>
                  <a:cubicBezTo>
                    <a:pt x="783231" y="524615"/>
                    <a:pt x="753917" y="499520"/>
                    <a:pt x="720419" y="499520"/>
                  </a:cubicBezTo>
                  <a:cubicBezTo>
                    <a:pt x="653417" y="499520"/>
                    <a:pt x="590600" y="528797"/>
                    <a:pt x="536161" y="562255"/>
                  </a:cubicBezTo>
                  <a:close/>
                  <a:moveTo>
                    <a:pt x="1386254" y="1126880"/>
                  </a:moveTo>
                  <a:cubicBezTo>
                    <a:pt x="1369499" y="1143607"/>
                    <a:pt x="1369499" y="1168701"/>
                    <a:pt x="1369499" y="1189615"/>
                  </a:cubicBezTo>
                  <a:cubicBezTo>
                    <a:pt x="1407194" y="1202162"/>
                    <a:pt x="1449066" y="1202162"/>
                    <a:pt x="1490939" y="1197981"/>
                  </a:cubicBezTo>
                  <a:cubicBezTo>
                    <a:pt x="1549572" y="1189615"/>
                    <a:pt x="1612384" y="1172887"/>
                    <a:pt x="1658447" y="1126880"/>
                  </a:cubicBezTo>
                  <a:cubicBezTo>
                    <a:pt x="1587260" y="1135246"/>
                    <a:pt x="1507688" y="1151974"/>
                    <a:pt x="1436495" y="1118513"/>
                  </a:cubicBezTo>
                  <a:cubicBezTo>
                    <a:pt x="1419752" y="1110152"/>
                    <a:pt x="1398813" y="1118513"/>
                    <a:pt x="1386254" y="1126880"/>
                  </a:cubicBezTo>
                  <a:close/>
                  <a:moveTo>
                    <a:pt x="695289" y="1210528"/>
                  </a:moveTo>
                  <a:cubicBezTo>
                    <a:pt x="653417" y="1235622"/>
                    <a:pt x="603164" y="1231436"/>
                    <a:pt x="565475" y="1252350"/>
                  </a:cubicBezTo>
                  <a:cubicBezTo>
                    <a:pt x="649227" y="1294171"/>
                    <a:pt x="770666" y="1281630"/>
                    <a:pt x="829293" y="1202162"/>
                  </a:cubicBezTo>
                  <a:cubicBezTo>
                    <a:pt x="858607" y="1172887"/>
                    <a:pt x="829293" y="1114333"/>
                    <a:pt x="791605" y="1118513"/>
                  </a:cubicBezTo>
                  <a:cubicBezTo>
                    <a:pt x="749733" y="1143607"/>
                    <a:pt x="732978" y="1189615"/>
                    <a:pt x="695289" y="1210528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53D509FF-89C2-803B-D559-83DB7EFB0EDE}"/>
                </a:ext>
              </a:extLst>
            </p:cNvPr>
            <p:cNvSpPr/>
            <p:nvPr/>
          </p:nvSpPr>
          <p:spPr>
            <a:xfrm>
              <a:off x="3326228" y="-389574"/>
              <a:ext cx="88275" cy="52643"/>
            </a:xfrm>
            <a:custGeom>
              <a:avLst/>
              <a:gdLst>
                <a:gd name="connsiteX0" fmla="*/ 4513 w 88275"/>
                <a:gd name="connsiteY0" fmla="*/ 13859 h 52643"/>
                <a:gd name="connsiteX1" fmla="*/ 88276 w 88275"/>
                <a:gd name="connsiteY1" fmla="*/ 5495 h 52643"/>
                <a:gd name="connsiteX2" fmla="*/ 17083 w 88275"/>
                <a:gd name="connsiteY2" fmla="*/ 47319 h 52643"/>
                <a:gd name="connsiteX3" fmla="*/ 4513 w 88275"/>
                <a:gd name="connsiteY3" fmla="*/ 13859 h 5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275" h="52643">
                  <a:moveTo>
                    <a:pt x="4513" y="13859"/>
                  </a:moveTo>
                  <a:cubicBezTo>
                    <a:pt x="29642" y="-2870"/>
                    <a:pt x="63146" y="-2870"/>
                    <a:pt x="88276" y="5495"/>
                  </a:cubicBezTo>
                  <a:cubicBezTo>
                    <a:pt x="88276" y="38953"/>
                    <a:pt x="46391" y="64048"/>
                    <a:pt x="17083" y="47319"/>
                  </a:cubicBezTo>
                  <a:cubicBezTo>
                    <a:pt x="8703" y="43137"/>
                    <a:pt x="-8040" y="26407"/>
                    <a:pt x="4513" y="13859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0BCF66D6-9A3F-5745-76FC-8FF7DB92F1DC}"/>
                </a:ext>
              </a:extLst>
            </p:cNvPr>
            <p:cNvSpPr/>
            <p:nvPr/>
          </p:nvSpPr>
          <p:spPr>
            <a:xfrm>
              <a:off x="2723538" y="-375715"/>
              <a:ext cx="97329" cy="62743"/>
            </a:xfrm>
            <a:custGeom>
              <a:avLst/>
              <a:gdLst>
                <a:gd name="connsiteX0" fmla="*/ 16749 w 97329"/>
                <a:gd name="connsiteY0" fmla="*/ 4182 h 62743"/>
                <a:gd name="connsiteX1" fmla="*/ 92125 w 97329"/>
                <a:gd name="connsiteY1" fmla="*/ 16730 h 62743"/>
                <a:gd name="connsiteX2" fmla="*/ 79561 w 97329"/>
                <a:gd name="connsiteY2" fmla="*/ 54372 h 62743"/>
                <a:gd name="connsiteX3" fmla="*/ 0 w 97329"/>
                <a:gd name="connsiteY3" fmla="*/ 20912 h 62743"/>
                <a:gd name="connsiteX4" fmla="*/ 16749 w 97329"/>
                <a:gd name="connsiteY4" fmla="*/ 4182 h 6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29" h="62743">
                  <a:moveTo>
                    <a:pt x="16749" y="4182"/>
                  </a:moveTo>
                  <a:cubicBezTo>
                    <a:pt x="41872" y="-4182"/>
                    <a:pt x="71186" y="0"/>
                    <a:pt x="92125" y="16730"/>
                  </a:cubicBezTo>
                  <a:cubicBezTo>
                    <a:pt x="104690" y="29276"/>
                    <a:pt x="92125" y="50188"/>
                    <a:pt x="79561" y="54372"/>
                  </a:cubicBezTo>
                  <a:cubicBezTo>
                    <a:pt x="50253" y="75281"/>
                    <a:pt x="4184" y="54372"/>
                    <a:pt x="0" y="20912"/>
                  </a:cubicBezTo>
                  <a:cubicBezTo>
                    <a:pt x="0" y="12546"/>
                    <a:pt x="8374" y="4182"/>
                    <a:pt x="16749" y="4182"/>
                  </a:cubicBezTo>
                  <a:close/>
                </a:path>
              </a:pathLst>
            </a:custGeom>
            <a:solidFill>
              <a:srgbClr val="FFFFFF"/>
            </a:solidFill>
            <a:ln w="60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2" name="Graphic 12">
            <a:extLst>
              <a:ext uri="{FF2B5EF4-FFF2-40B4-BE49-F238E27FC236}">
                <a16:creationId xmlns:a16="http://schemas.microsoft.com/office/drawing/2014/main" id="{4CB12F0F-B8C8-5BED-79D4-F26753A93E91}"/>
              </a:ext>
            </a:extLst>
          </p:cNvPr>
          <p:cNvSpPr>
            <a:spLocks noChangeAspect="1"/>
          </p:cNvSpPr>
          <p:nvPr/>
        </p:nvSpPr>
        <p:spPr>
          <a:xfrm>
            <a:off x="7664824" y="1264975"/>
            <a:ext cx="742420" cy="96704"/>
          </a:xfrm>
          <a:custGeom>
            <a:avLst/>
            <a:gdLst>
              <a:gd name="connsiteX0" fmla="*/ 3362755 w 7772400"/>
              <a:gd name="connsiteY0" fmla="*/ 658130 h 1012396"/>
              <a:gd name="connsiteX1" fmla="*/ 3875357 w 7772400"/>
              <a:gd name="connsiteY1" fmla="*/ 658130 h 1012396"/>
              <a:gd name="connsiteX2" fmla="*/ 3604594 w 7772400"/>
              <a:gd name="connsiteY2" fmla="*/ 219926 h 1012396"/>
              <a:gd name="connsiteX3" fmla="*/ 3106784 w 7772400"/>
              <a:gd name="connsiteY3" fmla="*/ 1011390 h 1012396"/>
              <a:gd name="connsiteX4" fmla="*/ 2880417 w 7772400"/>
              <a:gd name="connsiteY4" fmla="*/ 1011390 h 1012396"/>
              <a:gd name="connsiteX5" fmla="*/ 3485860 w 7772400"/>
              <a:gd name="connsiteY5" fmla="*/ 61835 h 1012396"/>
              <a:gd name="connsiteX6" fmla="*/ 3536999 w 7772400"/>
              <a:gd name="connsiteY6" fmla="*/ 16627 h 1012396"/>
              <a:gd name="connsiteX7" fmla="*/ 3603149 w 7772400"/>
              <a:gd name="connsiteY7" fmla="*/ 4 h 1012396"/>
              <a:gd name="connsiteX8" fmla="*/ 3669534 w 7772400"/>
              <a:gd name="connsiteY8" fmla="*/ 15678 h 1012396"/>
              <a:gd name="connsiteX9" fmla="*/ 3721304 w 7772400"/>
              <a:gd name="connsiteY9" fmla="*/ 60150 h 1012396"/>
              <a:gd name="connsiteX10" fmla="*/ 4328440 w 7772400"/>
              <a:gd name="connsiteY10" fmla="*/ 1011390 h 1012396"/>
              <a:gd name="connsiteX11" fmla="*/ 4102067 w 7772400"/>
              <a:gd name="connsiteY11" fmla="*/ 1011390 h 1012396"/>
              <a:gd name="connsiteX12" fmla="*/ 3995441 w 7772400"/>
              <a:gd name="connsiteY12" fmla="*/ 834423 h 1012396"/>
              <a:gd name="connsiteX13" fmla="*/ 3476777 w 7772400"/>
              <a:gd name="connsiteY13" fmla="*/ 834423 h 1012396"/>
              <a:gd name="connsiteX14" fmla="*/ 3363762 w 7772400"/>
              <a:gd name="connsiteY14" fmla="*/ 658130 h 1012396"/>
              <a:gd name="connsiteX15" fmla="*/ 3362755 w 7772400"/>
              <a:gd name="connsiteY15" fmla="*/ 658130 h 1012396"/>
              <a:gd name="connsiteX16" fmla="*/ 5715920 w 7772400"/>
              <a:gd name="connsiteY16" fmla="*/ 834423 h 1012396"/>
              <a:gd name="connsiteX17" fmla="*/ 5715920 w 7772400"/>
              <a:gd name="connsiteY17" fmla="*/ 9588 h 1012396"/>
              <a:gd name="connsiteX18" fmla="*/ 5523517 w 7772400"/>
              <a:gd name="connsiteY18" fmla="*/ 9588 h 1012396"/>
              <a:gd name="connsiteX19" fmla="*/ 5523517 w 7772400"/>
              <a:gd name="connsiteY19" fmla="*/ 915658 h 1012396"/>
              <a:gd name="connsiteX20" fmla="*/ 5530912 w 7772400"/>
              <a:gd name="connsiteY20" fmla="*/ 952304 h 1012396"/>
              <a:gd name="connsiteX21" fmla="*/ 5552103 w 7772400"/>
              <a:gd name="connsiteY21" fmla="*/ 983074 h 1012396"/>
              <a:gd name="connsiteX22" fmla="*/ 5584115 w 7772400"/>
              <a:gd name="connsiteY22" fmla="*/ 1004852 h 1012396"/>
              <a:gd name="connsiteX23" fmla="*/ 5622066 w 7772400"/>
              <a:gd name="connsiteY23" fmla="*/ 1012396 h 1012396"/>
              <a:gd name="connsiteX24" fmla="*/ 6496591 w 7772400"/>
              <a:gd name="connsiteY24" fmla="*/ 1012396 h 1012396"/>
              <a:gd name="connsiteX25" fmla="*/ 6610646 w 7772400"/>
              <a:gd name="connsiteY25" fmla="*/ 835434 h 1012396"/>
              <a:gd name="connsiteX26" fmla="*/ 5714907 w 7772400"/>
              <a:gd name="connsiteY26" fmla="*/ 835434 h 1012396"/>
              <a:gd name="connsiteX27" fmla="*/ 5715920 w 7772400"/>
              <a:gd name="connsiteY27" fmla="*/ 834423 h 1012396"/>
              <a:gd name="connsiteX28" fmla="*/ 2534978 w 7772400"/>
              <a:gd name="connsiteY28" fmla="*/ 687114 h 1012396"/>
              <a:gd name="connsiteX29" fmla="*/ 2774005 w 7772400"/>
              <a:gd name="connsiteY29" fmla="*/ 587893 h 1012396"/>
              <a:gd name="connsiteX30" fmla="*/ 2873021 w 7772400"/>
              <a:gd name="connsiteY30" fmla="*/ 348353 h 1012396"/>
              <a:gd name="connsiteX31" fmla="*/ 2774005 w 7772400"/>
              <a:gd name="connsiteY31" fmla="*/ 108810 h 1012396"/>
              <a:gd name="connsiteX32" fmla="*/ 2534978 w 7772400"/>
              <a:gd name="connsiteY32" fmla="*/ 9588 h 1012396"/>
              <a:gd name="connsiteX33" fmla="*/ 1694079 w 7772400"/>
              <a:gd name="connsiteY33" fmla="*/ 9588 h 1012396"/>
              <a:gd name="connsiteX34" fmla="*/ 1694079 w 7772400"/>
              <a:gd name="connsiteY34" fmla="*/ 1011390 h 1012396"/>
              <a:gd name="connsiteX35" fmla="*/ 1886146 w 7772400"/>
              <a:gd name="connsiteY35" fmla="*/ 1011390 h 1012396"/>
              <a:gd name="connsiteX36" fmla="*/ 1886146 w 7772400"/>
              <a:gd name="connsiteY36" fmla="*/ 186892 h 1012396"/>
              <a:gd name="connsiteX37" fmla="*/ 2523201 w 7772400"/>
              <a:gd name="connsiteY37" fmla="*/ 186892 h 1012396"/>
              <a:gd name="connsiteX38" fmla="*/ 2637600 w 7772400"/>
              <a:gd name="connsiteY38" fmla="*/ 234380 h 1012396"/>
              <a:gd name="connsiteX39" fmla="*/ 2684988 w 7772400"/>
              <a:gd name="connsiteY39" fmla="*/ 349027 h 1012396"/>
              <a:gd name="connsiteX40" fmla="*/ 2637600 w 7772400"/>
              <a:gd name="connsiteY40" fmla="*/ 463673 h 1012396"/>
              <a:gd name="connsiteX41" fmla="*/ 2523201 w 7772400"/>
              <a:gd name="connsiteY41" fmla="*/ 511162 h 1012396"/>
              <a:gd name="connsiteX42" fmla="*/ 1981332 w 7772400"/>
              <a:gd name="connsiteY42" fmla="*/ 511162 h 1012396"/>
              <a:gd name="connsiteX43" fmla="*/ 2555151 w 7772400"/>
              <a:gd name="connsiteY43" fmla="*/ 1011390 h 1012396"/>
              <a:gd name="connsiteX44" fmla="*/ 2834002 w 7772400"/>
              <a:gd name="connsiteY44" fmla="*/ 1011390 h 1012396"/>
              <a:gd name="connsiteX45" fmla="*/ 2448537 w 7772400"/>
              <a:gd name="connsiteY45" fmla="*/ 687114 h 1012396"/>
              <a:gd name="connsiteX46" fmla="*/ 2534978 w 7772400"/>
              <a:gd name="connsiteY46" fmla="*/ 687114 h 1012396"/>
              <a:gd name="connsiteX47" fmla="*/ 512793 w 7772400"/>
              <a:gd name="connsiteY47" fmla="*/ 1011390 h 1012396"/>
              <a:gd name="connsiteX48" fmla="*/ 1093681 w 7772400"/>
              <a:gd name="connsiteY48" fmla="*/ 1011390 h 1012396"/>
              <a:gd name="connsiteX49" fmla="*/ 1438710 w 7772400"/>
              <a:gd name="connsiteY49" fmla="*/ 860222 h 1012396"/>
              <a:gd name="connsiteX50" fmla="*/ 1580542 w 7772400"/>
              <a:gd name="connsiteY50" fmla="*/ 510656 h 1012396"/>
              <a:gd name="connsiteX51" fmla="*/ 1438710 w 7772400"/>
              <a:gd name="connsiteY51" fmla="*/ 161090 h 1012396"/>
              <a:gd name="connsiteX52" fmla="*/ 1093681 w 7772400"/>
              <a:gd name="connsiteY52" fmla="*/ 9925 h 1012396"/>
              <a:gd name="connsiteX53" fmla="*/ 512793 w 7772400"/>
              <a:gd name="connsiteY53" fmla="*/ 9925 h 1012396"/>
              <a:gd name="connsiteX54" fmla="*/ 317572 w 7772400"/>
              <a:gd name="connsiteY54" fmla="*/ 44244 h 1012396"/>
              <a:gd name="connsiteX55" fmla="*/ 151011 w 7772400"/>
              <a:gd name="connsiteY55" fmla="*/ 151903 h 1012396"/>
              <a:gd name="connsiteX56" fmla="*/ 39297 w 7772400"/>
              <a:gd name="connsiteY56" fmla="*/ 315974 h 1012396"/>
              <a:gd name="connsiteX57" fmla="*/ 0 w 7772400"/>
              <a:gd name="connsiteY57" fmla="*/ 510656 h 1012396"/>
              <a:gd name="connsiteX58" fmla="*/ 39297 w 7772400"/>
              <a:gd name="connsiteY58" fmla="*/ 705342 h 1012396"/>
              <a:gd name="connsiteX59" fmla="*/ 151011 w 7772400"/>
              <a:gd name="connsiteY59" fmla="*/ 869412 h 1012396"/>
              <a:gd name="connsiteX60" fmla="*/ 317572 w 7772400"/>
              <a:gd name="connsiteY60" fmla="*/ 977070 h 1012396"/>
              <a:gd name="connsiteX61" fmla="*/ 512793 w 7772400"/>
              <a:gd name="connsiteY61" fmla="*/ 1011390 h 1012396"/>
              <a:gd name="connsiteX62" fmla="*/ 1080566 w 7772400"/>
              <a:gd name="connsiteY62" fmla="*/ 835097 h 1012396"/>
              <a:gd name="connsiteX63" fmla="*/ 525575 w 7772400"/>
              <a:gd name="connsiteY63" fmla="*/ 835097 h 1012396"/>
              <a:gd name="connsiteX64" fmla="*/ 303544 w 7772400"/>
              <a:gd name="connsiteY64" fmla="*/ 736562 h 1012396"/>
              <a:gd name="connsiteX65" fmla="*/ 212429 w 7772400"/>
              <a:gd name="connsiteY65" fmla="*/ 510994 h 1012396"/>
              <a:gd name="connsiteX66" fmla="*/ 303544 w 7772400"/>
              <a:gd name="connsiteY66" fmla="*/ 285425 h 1012396"/>
              <a:gd name="connsiteX67" fmla="*/ 525575 w 7772400"/>
              <a:gd name="connsiteY67" fmla="*/ 186892 h 1012396"/>
              <a:gd name="connsiteX68" fmla="*/ 1080566 w 7772400"/>
              <a:gd name="connsiteY68" fmla="*/ 186892 h 1012396"/>
              <a:gd name="connsiteX69" fmla="*/ 1207557 w 7772400"/>
              <a:gd name="connsiteY69" fmla="*/ 208494 h 1012396"/>
              <a:gd name="connsiteX70" fmla="*/ 1316083 w 7772400"/>
              <a:gd name="connsiteY70" fmla="*/ 278033 h 1012396"/>
              <a:gd name="connsiteX71" fmla="*/ 1388926 w 7772400"/>
              <a:gd name="connsiteY71" fmla="*/ 384489 h 1012396"/>
              <a:gd name="connsiteX72" fmla="*/ 1414577 w 7772400"/>
              <a:gd name="connsiteY72" fmla="*/ 510994 h 1012396"/>
              <a:gd name="connsiteX73" fmla="*/ 1388926 w 7772400"/>
              <a:gd name="connsiteY73" fmla="*/ 637498 h 1012396"/>
              <a:gd name="connsiteX74" fmla="*/ 1316083 w 7772400"/>
              <a:gd name="connsiteY74" fmla="*/ 743954 h 1012396"/>
              <a:gd name="connsiteX75" fmla="*/ 1207557 w 7772400"/>
              <a:gd name="connsiteY75" fmla="*/ 813494 h 1012396"/>
              <a:gd name="connsiteX76" fmla="*/ 1080566 w 7772400"/>
              <a:gd name="connsiteY76" fmla="*/ 835097 h 1012396"/>
              <a:gd name="connsiteX77" fmla="*/ 4729714 w 7772400"/>
              <a:gd name="connsiteY77" fmla="*/ 1011390 h 1012396"/>
              <a:gd name="connsiteX78" fmla="*/ 5322711 w 7772400"/>
              <a:gd name="connsiteY78" fmla="*/ 1011390 h 1012396"/>
              <a:gd name="connsiteX79" fmla="*/ 5435045 w 7772400"/>
              <a:gd name="connsiteY79" fmla="*/ 835097 h 1012396"/>
              <a:gd name="connsiteX80" fmla="*/ 4742829 w 7772400"/>
              <a:gd name="connsiteY80" fmla="*/ 835097 h 1012396"/>
              <a:gd name="connsiteX81" fmla="*/ 4615833 w 7772400"/>
              <a:gd name="connsiteY81" fmla="*/ 813494 h 1012396"/>
              <a:gd name="connsiteX82" fmla="*/ 4507312 w 7772400"/>
              <a:gd name="connsiteY82" fmla="*/ 743954 h 1012396"/>
              <a:gd name="connsiteX83" fmla="*/ 4434458 w 7772400"/>
              <a:gd name="connsiteY83" fmla="*/ 637498 h 1012396"/>
              <a:gd name="connsiteX84" fmla="*/ 4408824 w 7772400"/>
              <a:gd name="connsiteY84" fmla="*/ 510994 h 1012396"/>
              <a:gd name="connsiteX85" fmla="*/ 4434458 w 7772400"/>
              <a:gd name="connsiteY85" fmla="*/ 384489 h 1012396"/>
              <a:gd name="connsiteX86" fmla="*/ 4507312 w 7772400"/>
              <a:gd name="connsiteY86" fmla="*/ 278033 h 1012396"/>
              <a:gd name="connsiteX87" fmla="*/ 4615833 w 7772400"/>
              <a:gd name="connsiteY87" fmla="*/ 208494 h 1012396"/>
              <a:gd name="connsiteX88" fmla="*/ 4742829 w 7772400"/>
              <a:gd name="connsiteY88" fmla="*/ 186892 h 1012396"/>
              <a:gd name="connsiteX89" fmla="*/ 5306232 w 7772400"/>
              <a:gd name="connsiteY89" fmla="*/ 186892 h 1012396"/>
              <a:gd name="connsiteX90" fmla="*/ 5419916 w 7772400"/>
              <a:gd name="connsiteY90" fmla="*/ 9925 h 1012396"/>
              <a:gd name="connsiteX91" fmla="*/ 4729714 w 7772400"/>
              <a:gd name="connsiteY91" fmla="*/ 9925 h 1012396"/>
              <a:gd name="connsiteX92" fmla="*/ 4534492 w 7772400"/>
              <a:gd name="connsiteY92" fmla="*/ 44244 h 1012396"/>
              <a:gd name="connsiteX93" fmla="*/ 4367932 w 7772400"/>
              <a:gd name="connsiteY93" fmla="*/ 151903 h 1012396"/>
              <a:gd name="connsiteX94" fmla="*/ 4256216 w 7772400"/>
              <a:gd name="connsiteY94" fmla="*/ 315974 h 1012396"/>
              <a:gd name="connsiteX95" fmla="*/ 4216915 w 7772400"/>
              <a:gd name="connsiteY95" fmla="*/ 510656 h 1012396"/>
              <a:gd name="connsiteX96" fmla="*/ 4256216 w 7772400"/>
              <a:gd name="connsiteY96" fmla="*/ 705342 h 1012396"/>
              <a:gd name="connsiteX97" fmla="*/ 4367932 w 7772400"/>
              <a:gd name="connsiteY97" fmla="*/ 869412 h 1012396"/>
              <a:gd name="connsiteX98" fmla="*/ 4534492 w 7772400"/>
              <a:gd name="connsiteY98" fmla="*/ 977070 h 1012396"/>
              <a:gd name="connsiteX99" fmla="*/ 4729714 w 7772400"/>
              <a:gd name="connsiteY99" fmla="*/ 1011390 h 1012396"/>
              <a:gd name="connsiteX100" fmla="*/ 7079858 w 7772400"/>
              <a:gd name="connsiteY100" fmla="*/ 835097 h 1012396"/>
              <a:gd name="connsiteX101" fmla="*/ 6884592 w 7772400"/>
              <a:gd name="connsiteY101" fmla="*/ 769500 h 1012396"/>
              <a:gd name="connsiteX102" fmla="*/ 6768400 w 7772400"/>
              <a:gd name="connsiteY102" fmla="*/ 599139 h 1012396"/>
              <a:gd name="connsiteX103" fmla="*/ 7589788 w 7772400"/>
              <a:gd name="connsiteY103" fmla="*/ 599139 h 1012396"/>
              <a:gd name="connsiteX104" fmla="*/ 7702775 w 7772400"/>
              <a:gd name="connsiteY104" fmla="*/ 422510 h 1012396"/>
              <a:gd name="connsiteX105" fmla="*/ 6768400 w 7772400"/>
              <a:gd name="connsiteY105" fmla="*/ 422510 h 1012396"/>
              <a:gd name="connsiteX106" fmla="*/ 6884536 w 7772400"/>
              <a:gd name="connsiteY106" fmla="*/ 252080 h 1012396"/>
              <a:gd name="connsiteX107" fmla="*/ 7079858 w 7772400"/>
              <a:gd name="connsiteY107" fmla="*/ 186555 h 1012396"/>
              <a:gd name="connsiteX108" fmla="*/ 7643554 w 7772400"/>
              <a:gd name="connsiteY108" fmla="*/ 186555 h 1012396"/>
              <a:gd name="connsiteX109" fmla="*/ 7756259 w 7772400"/>
              <a:gd name="connsiteY109" fmla="*/ 9588 h 1012396"/>
              <a:gd name="connsiteX110" fmla="*/ 7066754 w 7772400"/>
              <a:gd name="connsiteY110" fmla="*/ 9588 h 1012396"/>
              <a:gd name="connsiteX111" fmla="*/ 6721721 w 7772400"/>
              <a:gd name="connsiteY111" fmla="*/ 160753 h 1012396"/>
              <a:gd name="connsiteX112" fmla="*/ 6579882 w 7772400"/>
              <a:gd name="connsiteY112" fmla="*/ 510319 h 1012396"/>
              <a:gd name="connsiteX113" fmla="*/ 6721721 w 7772400"/>
              <a:gd name="connsiteY113" fmla="*/ 859885 h 1012396"/>
              <a:gd name="connsiteX114" fmla="*/ 7066754 w 7772400"/>
              <a:gd name="connsiteY114" fmla="*/ 1011053 h 1012396"/>
              <a:gd name="connsiteX115" fmla="*/ 7659751 w 7772400"/>
              <a:gd name="connsiteY115" fmla="*/ 1011053 h 1012396"/>
              <a:gd name="connsiteX116" fmla="*/ 7772400 w 7772400"/>
              <a:gd name="connsiteY116" fmla="*/ 834760 h 1012396"/>
              <a:gd name="connsiteX117" fmla="*/ 7079521 w 7772400"/>
              <a:gd name="connsiteY117" fmla="*/ 834760 h 1012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7772400" h="1012396">
                <a:moveTo>
                  <a:pt x="3362755" y="658130"/>
                </a:moveTo>
                <a:lnTo>
                  <a:pt x="3875357" y="658130"/>
                </a:lnTo>
                <a:lnTo>
                  <a:pt x="3604594" y="219926"/>
                </a:lnTo>
                <a:lnTo>
                  <a:pt x="3106784" y="1011390"/>
                </a:lnTo>
                <a:lnTo>
                  <a:pt x="2880417" y="1011390"/>
                </a:lnTo>
                <a:lnTo>
                  <a:pt x="3485860" y="61835"/>
                </a:lnTo>
                <a:cubicBezTo>
                  <a:pt x="3499059" y="42887"/>
                  <a:pt x="3516600" y="27385"/>
                  <a:pt x="3536999" y="16627"/>
                </a:cubicBezTo>
                <a:cubicBezTo>
                  <a:pt x="3557403" y="5869"/>
                  <a:pt x="3580090" y="169"/>
                  <a:pt x="3603149" y="4"/>
                </a:cubicBezTo>
                <a:cubicBezTo>
                  <a:pt x="3626202" y="-161"/>
                  <a:pt x="3648973" y="5214"/>
                  <a:pt x="3669534" y="15678"/>
                </a:cubicBezTo>
                <a:cubicBezTo>
                  <a:pt x="3690079" y="26143"/>
                  <a:pt x="3707834" y="41393"/>
                  <a:pt x="3721304" y="60150"/>
                </a:cubicBezTo>
                <a:lnTo>
                  <a:pt x="4328440" y="1011390"/>
                </a:lnTo>
                <a:lnTo>
                  <a:pt x="4102067" y="1011390"/>
                </a:lnTo>
                <a:lnTo>
                  <a:pt x="3995441" y="834423"/>
                </a:lnTo>
                <a:lnTo>
                  <a:pt x="3476777" y="834423"/>
                </a:lnTo>
                <a:lnTo>
                  <a:pt x="3363762" y="658130"/>
                </a:lnTo>
                <a:lnTo>
                  <a:pt x="3362755" y="658130"/>
                </a:lnTo>
                <a:close/>
                <a:moveTo>
                  <a:pt x="5715920" y="834423"/>
                </a:moveTo>
                <a:lnTo>
                  <a:pt x="5715920" y="9588"/>
                </a:lnTo>
                <a:lnTo>
                  <a:pt x="5523517" y="9588"/>
                </a:lnTo>
                <a:lnTo>
                  <a:pt x="5523517" y="915658"/>
                </a:lnTo>
                <a:cubicBezTo>
                  <a:pt x="5523483" y="928246"/>
                  <a:pt x="5525997" y="940716"/>
                  <a:pt x="5530912" y="952304"/>
                </a:cubicBezTo>
                <a:cubicBezTo>
                  <a:pt x="5535822" y="963892"/>
                  <a:pt x="5543032" y="974357"/>
                  <a:pt x="5552103" y="983074"/>
                </a:cubicBezTo>
                <a:cubicBezTo>
                  <a:pt x="5561214" y="992410"/>
                  <a:pt x="5572097" y="999819"/>
                  <a:pt x="5584115" y="1004852"/>
                </a:cubicBezTo>
                <a:cubicBezTo>
                  <a:pt x="5596128" y="1009890"/>
                  <a:pt x="5609036" y="1012457"/>
                  <a:pt x="5622066" y="1012396"/>
                </a:cubicBezTo>
                <a:lnTo>
                  <a:pt x="6496591" y="1012396"/>
                </a:lnTo>
                <a:lnTo>
                  <a:pt x="6610646" y="835434"/>
                </a:lnTo>
                <a:lnTo>
                  <a:pt x="5714907" y="835434"/>
                </a:lnTo>
                <a:lnTo>
                  <a:pt x="5715920" y="834423"/>
                </a:lnTo>
                <a:close/>
                <a:moveTo>
                  <a:pt x="2534978" y="687114"/>
                </a:moveTo>
                <a:cubicBezTo>
                  <a:pt x="2624631" y="687114"/>
                  <a:pt x="2710611" y="651423"/>
                  <a:pt x="2774005" y="587893"/>
                </a:cubicBezTo>
                <a:cubicBezTo>
                  <a:pt x="2837399" y="524365"/>
                  <a:pt x="2873021" y="438199"/>
                  <a:pt x="2873021" y="348353"/>
                </a:cubicBezTo>
                <a:cubicBezTo>
                  <a:pt x="2873021" y="258507"/>
                  <a:pt x="2837399" y="172340"/>
                  <a:pt x="2774005" y="108810"/>
                </a:cubicBezTo>
                <a:cubicBezTo>
                  <a:pt x="2710611" y="45279"/>
                  <a:pt x="2624631" y="9588"/>
                  <a:pt x="2534978" y="9588"/>
                </a:cubicBezTo>
                <a:lnTo>
                  <a:pt x="1694079" y="9588"/>
                </a:lnTo>
                <a:lnTo>
                  <a:pt x="1694079" y="1011390"/>
                </a:lnTo>
                <a:lnTo>
                  <a:pt x="1886146" y="1011390"/>
                </a:lnTo>
                <a:lnTo>
                  <a:pt x="1886146" y="186892"/>
                </a:lnTo>
                <a:lnTo>
                  <a:pt x="2523201" y="186892"/>
                </a:lnTo>
                <a:cubicBezTo>
                  <a:pt x="2566107" y="186892"/>
                  <a:pt x="2607263" y="203974"/>
                  <a:pt x="2637600" y="234380"/>
                </a:cubicBezTo>
                <a:cubicBezTo>
                  <a:pt x="2667947" y="264786"/>
                  <a:pt x="2684988" y="306025"/>
                  <a:pt x="2684988" y="349027"/>
                </a:cubicBezTo>
                <a:cubicBezTo>
                  <a:pt x="2684988" y="392028"/>
                  <a:pt x="2667947" y="433267"/>
                  <a:pt x="2637600" y="463673"/>
                </a:cubicBezTo>
                <a:cubicBezTo>
                  <a:pt x="2607263" y="494080"/>
                  <a:pt x="2566107" y="511162"/>
                  <a:pt x="2523201" y="511162"/>
                </a:cubicBezTo>
                <a:lnTo>
                  <a:pt x="1981332" y="511162"/>
                </a:lnTo>
                <a:lnTo>
                  <a:pt x="2555151" y="1011390"/>
                </a:lnTo>
                <a:lnTo>
                  <a:pt x="2834002" y="1011390"/>
                </a:lnTo>
                <a:lnTo>
                  <a:pt x="2448537" y="687114"/>
                </a:lnTo>
                <a:lnTo>
                  <a:pt x="2534978" y="687114"/>
                </a:lnTo>
                <a:close/>
                <a:moveTo>
                  <a:pt x="512793" y="1011390"/>
                </a:moveTo>
                <a:lnTo>
                  <a:pt x="1093681" y="1011390"/>
                </a:lnTo>
                <a:cubicBezTo>
                  <a:pt x="1223956" y="1007997"/>
                  <a:pt x="1347758" y="953759"/>
                  <a:pt x="1438710" y="860222"/>
                </a:cubicBezTo>
                <a:cubicBezTo>
                  <a:pt x="1529644" y="766686"/>
                  <a:pt x="1580542" y="641256"/>
                  <a:pt x="1580542" y="510656"/>
                </a:cubicBezTo>
                <a:cubicBezTo>
                  <a:pt x="1580542" y="380059"/>
                  <a:pt x="1529644" y="254626"/>
                  <a:pt x="1438710" y="161090"/>
                </a:cubicBezTo>
                <a:cubicBezTo>
                  <a:pt x="1347758" y="67554"/>
                  <a:pt x="1223956" y="13313"/>
                  <a:pt x="1093681" y="9925"/>
                </a:cubicBezTo>
                <a:lnTo>
                  <a:pt x="512793" y="9925"/>
                </a:lnTo>
                <a:cubicBezTo>
                  <a:pt x="446086" y="8190"/>
                  <a:pt x="379707" y="19859"/>
                  <a:pt x="317572" y="44244"/>
                </a:cubicBezTo>
                <a:cubicBezTo>
                  <a:pt x="255436" y="68628"/>
                  <a:pt x="198804" y="105234"/>
                  <a:pt x="151011" y="151903"/>
                </a:cubicBezTo>
                <a:cubicBezTo>
                  <a:pt x="103217" y="198571"/>
                  <a:pt x="65233" y="254358"/>
                  <a:pt x="39297" y="315974"/>
                </a:cubicBezTo>
                <a:cubicBezTo>
                  <a:pt x="13362" y="377587"/>
                  <a:pt x="0" y="443784"/>
                  <a:pt x="0" y="510656"/>
                </a:cubicBezTo>
                <a:cubicBezTo>
                  <a:pt x="0" y="577530"/>
                  <a:pt x="13362" y="643722"/>
                  <a:pt x="39297" y="705342"/>
                </a:cubicBezTo>
                <a:cubicBezTo>
                  <a:pt x="65233" y="766956"/>
                  <a:pt x="103217" y="822739"/>
                  <a:pt x="151011" y="869412"/>
                </a:cubicBezTo>
                <a:cubicBezTo>
                  <a:pt x="198804" y="916079"/>
                  <a:pt x="255436" y="952686"/>
                  <a:pt x="317572" y="977070"/>
                </a:cubicBezTo>
                <a:cubicBezTo>
                  <a:pt x="379707" y="1001453"/>
                  <a:pt x="446086" y="1013120"/>
                  <a:pt x="512793" y="1011390"/>
                </a:cubicBezTo>
                <a:close/>
                <a:moveTo>
                  <a:pt x="1080566" y="835097"/>
                </a:moveTo>
                <a:lnTo>
                  <a:pt x="525575" y="835097"/>
                </a:lnTo>
                <a:cubicBezTo>
                  <a:pt x="441606" y="832378"/>
                  <a:pt x="361984" y="797047"/>
                  <a:pt x="303544" y="736562"/>
                </a:cubicBezTo>
                <a:cubicBezTo>
                  <a:pt x="245104" y="676076"/>
                  <a:pt x="212429" y="595184"/>
                  <a:pt x="212429" y="510994"/>
                </a:cubicBezTo>
                <a:cubicBezTo>
                  <a:pt x="212429" y="426801"/>
                  <a:pt x="245104" y="345910"/>
                  <a:pt x="303544" y="285425"/>
                </a:cubicBezTo>
                <a:cubicBezTo>
                  <a:pt x="361984" y="224941"/>
                  <a:pt x="441606" y="189605"/>
                  <a:pt x="525575" y="186892"/>
                </a:cubicBezTo>
                <a:lnTo>
                  <a:pt x="1080566" y="186892"/>
                </a:lnTo>
                <a:cubicBezTo>
                  <a:pt x="1123910" y="185491"/>
                  <a:pt x="1167097" y="192837"/>
                  <a:pt x="1207557" y="208494"/>
                </a:cubicBezTo>
                <a:cubicBezTo>
                  <a:pt x="1248016" y="224151"/>
                  <a:pt x="1284926" y="247800"/>
                  <a:pt x="1316083" y="278033"/>
                </a:cubicBezTo>
                <a:cubicBezTo>
                  <a:pt x="1347235" y="308267"/>
                  <a:pt x="1372009" y="344469"/>
                  <a:pt x="1388926" y="384489"/>
                </a:cubicBezTo>
                <a:cubicBezTo>
                  <a:pt x="1405860" y="424509"/>
                  <a:pt x="1414577" y="467529"/>
                  <a:pt x="1414577" y="510994"/>
                </a:cubicBezTo>
                <a:cubicBezTo>
                  <a:pt x="1414577" y="554457"/>
                  <a:pt x="1405860" y="597476"/>
                  <a:pt x="1388926" y="637498"/>
                </a:cubicBezTo>
                <a:cubicBezTo>
                  <a:pt x="1372009" y="677514"/>
                  <a:pt x="1347235" y="713722"/>
                  <a:pt x="1316083" y="743954"/>
                </a:cubicBezTo>
                <a:cubicBezTo>
                  <a:pt x="1284926" y="774185"/>
                  <a:pt x="1248016" y="797833"/>
                  <a:pt x="1207557" y="813494"/>
                </a:cubicBezTo>
                <a:cubicBezTo>
                  <a:pt x="1167097" y="829148"/>
                  <a:pt x="1123910" y="836496"/>
                  <a:pt x="1080566" y="835097"/>
                </a:cubicBezTo>
                <a:close/>
                <a:moveTo>
                  <a:pt x="4729714" y="1011390"/>
                </a:moveTo>
                <a:lnTo>
                  <a:pt x="5322711" y="1011390"/>
                </a:lnTo>
                <a:lnTo>
                  <a:pt x="5435045" y="835097"/>
                </a:lnTo>
                <a:lnTo>
                  <a:pt x="4742829" y="835097"/>
                </a:lnTo>
                <a:cubicBezTo>
                  <a:pt x="4699473" y="836496"/>
                  <a:pt x="4656286" y="829148"/>
                  <a:pt x="4615833" y="813494"/>
                </a:cubicBezTo>
                <a:cubicBezTo>
                  <a:pt x="4575368" y="797833"/>
                  <a:pt x="4538474" y="774185"/>
                  <a:pt x="4507312" y="743954"/>
                </a:cubicBezTo>
                <a:cubicBezTo>
                  <a:pt x="4476149" y="713722"/>
                  <a:pt x="4451375" y="677514"/>
                  <a:pt x="4434458" y="637498"/>
                </a:cubicBezTo>
                <a:cubicBezTo>
                  <a:pt x="4417541" y="597476"/>
                  <a:pt x="4408824" y="554457"/>
                  <a:pt x="4408824" y="510994"/>
                </a:cubicBezTo>
                <a:cubicBezTo>
                  <a:pt x="4408824" y="467529"/>
                  <a:pt x="4417541" y="424509"/>
                  <a:pt x="4434458" y="384489"/>
                </a:cubicBezTo>
                <a:cubicBezTo>
                  <a:pt x="4451375" y="344469"/>
                  <a:pt x="4476149" y="308267"/>
                  <a:pt x="4507312" y="278033"/>
                </a:cubicBezTo>
                <a:cubicBezTo>
                  <a:pt x="4538474" y="247800"/>
                  <a:pt x="4575368" y="224151"/>
                  <a:pt x="4615833" y="208494"/>
                </a:cubicBezTo>
                <a:cubicBezTo>
                  <a:pt x="4656286" y="192837"/>
                  <a:pt x="4699473" y="185491"/>
                  <a:pt x="4742829" y="186892"/>
                </a:cubicBezTo>
                <a:lnTo>
                  <a:pt x="5306232" y="186892"/>
                </a:lnTo>
                <a:lnTo>
                  <a:pt x="5419916" y="9925"/>
                </a:lnTo>
                <a:lnTo>
                  <a:pt x="4729714" y="9925"/>
                </a:lnTo>
                <a:cubicBezTo>
                  <a:pt x="4663002" y="8190"/>
                  <a:pt x="4596621" y="19859"/>
                  <a:pt x="4534492" y="44244"/>
                </a:cubicBezTo>
                <a:cubicBezTo>
                  <a:pt x="4472347" y="68628"/>
                  <a:pt x="4415719" y="105234"/>
                  <a:pt x="4367932" y="151903"/>
                </a:cubicBezTo>
                <a:cubicBezTo>
                  <a:pt x="4320133" y="198571"/>
                  <a:pt x="4282143" y="254358"/>
                  <a:pt x="4256216" y="315974"/>
                </a:cubicBezTo>
                <a:cubicBezTo>
                  <a:pt x="4230272" y="377587"/>
                  <a:pt x="4216915" y="443784"/>
                  <a:pt x="4216915" y="510656"/>
                </a:cubicBezTo>
                <a:cubicBezTo>
                  <a:pt x="4216915" y="577530"/>
                  <a:pt x="4230272" y="643722"/>
                  <a:pt x="4256216" y="705342"/>
                </a:cubicBezTo>
                <a:cubicBezTo>
                  <a:pt x="4282143" y="766956"/>
                  <a:pt x="4320133" y="822739"/>
                  <a:pt x="4367932" y="869412"/>
                </a:cubicBezTo>
                <a:cubicBezTo>
                  <a:pt x="4415719" y="916079"/>
                  <a:pt x="4472347" y="952686"/>
                  <a:pt x="4534492" y="977070"/>
                </a:cubicBezTo>
                <a:cubicBezTo>
                  <a:pt x="4596621" y="1001453"/>
                  <a:pt x="4663002" y="1013120"/>
                  <a:pt x="4729714" y="1011390"/>
                </a:cubicBezTo>
                <a:close/>
                <a:moveTo>
                  <a:pt x="7079858" y="835097"/>
                </a:moveTo>
                <a:cubicBezTo>
                  <a:pt x="7009389" y="835119"/>
                  <a:pt x="6940832" y="812089"/>
                  <a:pt x="6884592" y="769500"/>
                </a:cubicBezTo>
                <a:cubicBezTo>
                  <a:pt x="6828352" y="726911"/>
                  <a:pt x="6787578" y="667095"/>
                  <a:pt x="6768400" y="599139"/>
                </a:cubicBezTo>
                <a:lnTo>
                  <a:pt x="7589788" y="599139"/>
                </a:lnTo>
                <a:lnTo>
                  <a:pt x="7702775" y="422510"/>
                </a:lnTo>
                <a:lnTo>
                  <a:pt x="6768400" y="422510"/>
                </a:lnTo>
                <a:cubicBezTo>
                  <a:pt x="6787521" y="354526"/>
                  <a:pt x="6828296" y="294676"/>
                  <a:pt x="6884536" y="252080"/>
                </a:cubicBezTo>
                <a:cubicBezTo>
                  <a:pt x="6940776" y="209482"/>
                  <a:pt x="7009332" y="186471"/>
                  <a:pt x="7079858" y="186555"/>
                </a:cubicBezTo>
                <a:lnTo>
                  <a:pt x="7643554" y="186555"/>
                </a:lnTo>
                <a:lnTo>
                  <a:pt x="7756259" y="9588"/>
                </a:lnTo>
                <a:lnTo>
                  <a:pt x="7066754" y="9588"/>
                </a:lnTo>
                <a:cubicBezTo>
                  <a:pt x="6936445" y="12975"/>
                  <a:pt x="6812661" y="67217"/>
                  <a:pt x="6721721" y="160753"/>
                </a:cubicBezTo>
                <a:cubicBezTo>
                  <a:pt x="6630780" y="254289"/>
                  <a:pt x="6579882" y="379722"/>
                  <a:pt x="6579882" y="510319"/>
                </a:cubicBezTo>
                <a:cubicBezTo>
                  <a:pt x="6579882" y="640919"/>
                  <a:pt x="6630780" y="766349"/>
                  <a:pt x="6721721" y="859885"/>
                </a:cubicBezTo>
                <a:cubicBezTo>
                  <a:pt x="6812661" y="953422"/>
                  <a:pt x="6936445" y="1007660"/>
                  <a:pt x="7066754" y="1011053"/>
                </a:cubicBezTo>
                <a:lnTo>
                  <a:pt x="7659751" y="1011053"/>
                </a:lnTo>
                <a:lnTo>
                  <a:pt x="7772400" y="834760"/>
                </a:lnTo>
                <a:lnTo>
                  <a:pt x="7079521" y="834760"/>
                </a:lnTo>
              </a:path>
            </a:pathLst>
          </a:custGeom>
          <a:solidFill>
            <a:srgbClr val="FFFFFF"/>
          </a:solidFill>
          <a:ln w="56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" name="Text Placeholder 2">
            <a:extLst>
              <a:ext uri="{FF2B5EF4-FFF2-40B4-BE49-F238E27FC236}">
                <a16:creationId xmlns:a16="http://schemas.microsoft.com/office/drawing/2014/main" id="{1FD5FB30-5098-30A0-F0FC-2EE513BB2512}"/>
              </a:ext>
            </a:extLst>
          </p:cNvPr>
          <p:cNvSpPr txBox="1">
            <a:spLocks/>
          </p:cNvSpPr>
          <p:nvPr/>
        </p:nvSpPr>
        <p:spPr>
          <a:xfrm>
            <a:off x="7755877" y="5218691"/>
            <a:ext cx="2219003" cy="1049151"/>
          </a:xfrm>
          <a:prstGeom prst="callout1">
            <a:avLst>
              <a:gd name="adj1" fmla="val 100000"/>
              <a:gd name="adj2" fmla="val 100000"/>
              <a:gd name="adj3" fmla="val 0"/>
              <a:gd name="adj4" fmla="val 100000"/>
            </a:avLst>
          </a:prstGeom>
          <a:noFill/>
          <a:ln w="12700" cap="flat" cmpd="sng" algn="ctr">
            <a:gradFill>
              <a:gsLst>
                <a:gs pos="100000">
                  <a:schemeClr val="bg1"/>
                </a:gs>
                <a:gs pos="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ffectLst/>
        </p:spPr>
        <p:txBody>
          <a:bodyPr vert="horz" wrap="none" lIns="0" tIns="64008" rIns="91440" bIns="0" rtlCol="0" anchor="b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5000"/>
              <a:buFont typeface="Wingdings" panose="05000000000000000000" pitchFamily="2" charset="2"/>
              <a:buNone/>
              <a:defRPr sz="900" b="1" spc="100" baseline="0">
                <a:solidFill>
                  <a:schemeClr val="accent1">
                    <a:lumMod val="75000"/>
                  </a:schemeClr>
                </a:solidFill>
                <a:latin typeface="Lato" panose="020F0502020204030203" pitchFamily="34" charset="77"/>
              </a:defRPr>
            </a:lvl1pPr>
            <a:lvl2pPr marL="285750" indent="-112713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2pPr>
            <a:lvl3pPr marL="458788" indent="-115888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3pPr>
            <a:lvl4pPr marL="6286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4pPr>
            <a:lvl5pPr marL="80010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5pPr>
            <a:lvl6pPr marL="9715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6pPr>
            <a:lvl7pPr marL="114300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7pPr>
            <a:lvl8pPr marL="13144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8pPr>
            <a:lvl9pPr marL="1485900" indent="-112713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9pPr>
          </a:lstStyle>
          <a:p>
            <a:pPr algn="r"/>
            <a:r>
              <a:rPr lang="en-US" sz="800">
                <a:solidFill>
                  <a:schemeClr val="tx1"/>
                </a:solidFill>
              </a:rPr>
              <a:t>FULLY AUTOMATED</a:t>
            </a:r>
            <a:br>
              <a:rPr lang="en-US" sz="800">
                <a:solidFill>
                  <a:schemeClr val="tx1"/>
                </a:solidFill>
              </a:rPr>
            </a:br>
            <a:r>
              <a:rPr lang="en-US" sz="1200" spc="0">
                <a:solidFill>
                  <a:schemeClr val="tx1"/>
                </a:solidFill>
              </a:rPr>
              <a:t>Snapshot Technology</a:t>
            </a:r>
          </a:p>
        </p:txBody>
      </p:sp>
      <p:sp>
        <p:nvSpPr>
          <p:cNvPr id="74" name="Text Placeholder 2">
            <a:extLst>
              <a:ext uri="{FF2B5EF4-FFF2-40B4-BE49-F238E27FC236}">
                <a16:creationId xmlns:a16="http://schemas.microsoft.com/office/drawing/2014/main" id="{EC07089B-9C7F-8CBA-A494-3AD246E5F473}"/>
              </a:ext>
            </a:extLst>
          </p:cNvPr>
          <p:cNvSpPr txBox="1">
            <a:spLocks/>
          </p:cNvSpPr>
          <p:nvPr/>
        </p:nvSpPr>
        <p:spPr>
          <a:xfrm>
            <a:off x="10767439" y="4793777"/>
            <a:ext cx="1304465" cy="810991"/>
          </a:xfrm>
          <a:prstGeom prst="callout1">
            <a:avLst>
              <a:gd name="adj1" fmla="val 100000"/>
              <a:gd name="adj2" fmla="val 0"/>
              <a:gd name="adj3" fmla="val 0"/>
              <a:gd name="adj4" fmla="val 0"/>
            </a:avLst>
          </a:prstGeom>
          <a:noFill/>
          <a:ln w="12700" cap="flat" cmpd="sng" algn="ctr">
            <a:gradFill>
              <a:gsLst>
                <a:gs pos="100000">
                  <a:schemeClr val="bg1"/>
                </a:gs>
                <a:gs pos="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ffectLst/>
        </p:spPr>
        <p:txBody>
          <a:bodyPr vert="horz" wrap="square" lIns="91440" tIns="64008" rIns="0" bIns="0" rtlCol="0" anchor="b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5000"/>
              <a:buFont typeface="Wingdings" panose="05000000000000000000" pitchFamily="2" charset="2"/>
              <a:buNone/>
              <a:defRPr sz="900" b="1" spc="100" baseline="0">
                <a:solidFill>
                  <a:schemeClr val="accent3"/>
                </a:solidFill>
                <a:latin typeface="Lato" panose="020F0502020204030203" pitchFamily="34" charset="77"/>
              </a:defRPr>
            </a:lvl1pPr>
            <a:lvl2pPr marL="285750" indent="-112713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2pPr>
            <a:lvl3pPr marL="458788" indent="-115888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3pPr>
            <a:lvl4pPr marL="6286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4pPr>
            <a:lvl5pPr marL="80010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5pPr>
            <a:lvl6pPr marL="9715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6pPr>
            <a:lvl7pPr marL="114300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7pPr>
            <a:lvl8pPr marL="13144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8pPr>
            <a:lvl9pPr marL="1485900" indent="-112713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9pPr>
          </a:lstStyle>
          <a:p>
            <a:r>
              <a:rPr lang="en-US" sz="800">
                <a:solidFill>
                  <a:schemeClr val="tx1"/>
                </a:solidFill>
              </a:rPr>
              <a:t>PERSISTENT</a:t>
            </a:r>
            <a:br>
              <a:rPr lang="en-US" sz="800">
                <a:solidFill>
                  <a:schemeClr val="tx1"/>
                </a:solidFill>
              </a:rPr>
            </a:br>
            <a:r>
              <a:rPr lang="en-US" sz="1200" spc="0">
                <a:solidFill>
                  <a:schemeClr val="tx1"/>
                </a:solidFill>
              </a:rPr>
              <a:t>EBS / Cloud Storage</a:t>
            </a:r>
          </a:p>
        </p:txBody>
      </p:sp>
      <p:sp>
        <p:nvSpPr>
          <p:cNvPr id="75" name="Text Placeholder 2">
            <a:extLst>
              <a:ext uri="{FF2B5EF4-FFF2-40B4-BE49-F238E27FC236}">
                <a16:creationId xmlns:a16="http://schemas.microsoft.com/office/drawing/2014/main" id="{68F2C5C8-2E9A-C72A-CCBF-C0265DA081FB}"/>
              </a:ext>
            </a:extLst>
          </p:cNvPr>
          <p:cNvSpPr txBox="1">
            <a:spLocks/>
          </p:cNvSpPr>
          <p:nvPr/>
        </p:nvSpPr>
        <p:spPr>
          <a:xfrm>
            <a:off x="5845595" y="3607073"/>
            <a:ext cx="1934046" cy="372410"/>
          </a:xfrm>
          <a:prstGeom prst="callout1">
            <a:avLst>
              <a:gd name="adj1" fmla="val 0"/>
              <a:gd name="adj2" fmla="val 0"/>
              <a:gd name="adj3" fmla="val 0"/>
              <a:gd name="adj4" fmla="val 100000"/>
            </a:avLst>
          </a:prstGeom>
          <a:noFill/>
          <a:ln w="12700" cap="flat" cmpd="sng" algn="ctr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vert="horz" wrap="square" lIns="0" tIns="64008" rIns="0" bIns="0" rtlCol="0" anchor="b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None/>
              <a:defRPr sz="1300" b="1" baseline="0">
                <a:solidFill>
                  <a:schemeClr val="accent4"/>
                </a:solidFill>
              </a:defRPr>
            </a:lvl1pPr>
            <a:lvl2pPr marL="285750" indent="-112713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2pPr>
            <a:lvl3pPr marL="458788" indent="-115888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3pPr>
            <a:lvl4pPr marL="6286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4pPr>
            <a:lvl5pPr marL="80010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5pPr>
            <a:lvl6pPr marL="9715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6pPr>
            <a:lvl7pPr marL="114300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7pPr>
            <a:lvl8pPr marL="13144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8pPr>
            <a:lvl9pPr marL="1485900" indent="-112713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9pPr>
          </a:lstStyle>
          <a:p>
            <a:pPr>
              <a:spcAft>
                <a:spcPts val="0"/>
              </a:spcAft>
            </a:pPr>
            <a:r>
              <a:rPr lang="en-US" sz="800" spc="100">
                <a:solidFill>
                  <a:schemeClr val="tx1"/>
                </a:solidFill>
                <a:latin typeface="Lato" panose="020F0502020204030203" pitchFamily="34" charset="77"/>
              </a:rPr>
              <a:t>HIGH PERFORMANCE </a:t>
            </a:r>
            <a:br>
              <a:rPr lang="en-US" sz="700">
                <a:solidFill>
                  <a:schemeClr val="tx1"/>
                </a:solidFill>
                <a:latin typeface="Lato" panose="020F0502020204030203" pitchFamily="34" charset="77"/>
              </a:rPr>
            </a:br>
            <a:r>
              <a:rPr lang="en-US" sz="1200">
                <a:solidFill>
                  <a:schemeClr val="tx1"/>
                </a:solidFill>
                <a:latin typeface="Lato" panose="020F0502020204030203" pitchFamily="34" charset="77"/>
              </a:rPr>
              <a:t>Compute Layer</a:t>
            </a:r>
            <a:endParaRPr lang="en-US" sz="1100">
              <a:solidFill>
                <a:schemeClr val="tx1"/>
              </a:solidFill>
              <a:latin typeface="Lato" panose="020F0502020204030203" pitchFamily="34" charset="77"/>
            </a:endParaRPr>
          </a:p>
        </p:txBody>
      </p:sp>
      <p:sp>
        <p:nvSpPr>
          <p:cNvPr id="76" name="Text Placeholder 2">
            <a:extLst>
              <a:ext uri="{FF2B5EF4-FFF2-40B4-BE49-F238E27FC236}">
                <a16:creationId xmlns:a16="http://schemas.microsoft.com/office/drawing/2014/main" id="{2EB7D4F7-D496-BF75-FC65-CB26D1A53FA4}"/>
              </a:ext>
            </a:extLst>
          </p:cNvPr>
          <p:cNvSpPr txBox="1">
            <a:spLocks/>
          </p:cNvSpPr>
          <p:nvPr/>
        </p:nvSpPr>
        <p:spPr>
          <a:xfrm>
            <a:off x="5845594" y="4706268"/>
            <a:ext cx="1677627" cy="372410"/>
          </a:xfrm>
          <a:prstGeom prst="callout1">
            <a:avLst>
              <a:gd name="adj1" fmla="val 0"/>
              <a:gd name="adj2" fmla="val 0"/>
              <a:gd name="adj3" fmla="val 0"/>
              <a:gd name="adj4" fmla="val 100000"/>
            </a:avLst>
          </a:prstGeom>
          <a:noFill/>
          <a:ln w="12700" cap="flat" cmpd="sng" algn="ctr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vert="horz" wrap="square" lIns="0" tIns="64008" rIns="0" bIns="0" rtlCol="0" anchor="b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None/>
              <a:defRPr sz="1300" b="1" baseline="0">
                <a:solidFill>
                  <a:schemeClr val="accent4"/>
                </a:solidFill>
              </a:defRPr>
            </a:lvl1pPr>
            <a:lvl2pPr marL="285750" indent="-112713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2pPr>
            <a:lvl3pPr marL="458788" indent="-115888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3pPr>
            <a:lvl4pPr marL="6286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4pPr>
            <a:lvl5pPr marL="80010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5pPr>
            <a:lvl6pPr marL="9715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6pPr>
            <a:lvl7pPr marL="114300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7pPr>
            <a:lvl8pPr marL="1314450" indent="-1143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 baseline="0">
                <a:solidFill>
                  <a:schemeClr val="lt1"/>
                </a:solidFill>
              </a:defRPr>
            </a:lvl8pPr>
            <a:lvl9pPr marL="1485900" indent="-112713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§"/>
              <a:defRPr sz="1100">
                <a:solidFill>
                  <a:schemeClr val="lt1"/>
                </a:solidFill>
              </a:defRPr>
            </a:lvl9pPr>
          </a:lstStyle>
          <a:p>
            <a:pPr>
              <a:spcAft>
                <a:spcPts val="0"/>
              </a:spcAft>
            </a:pPr>
            <a:r>
              <a:rPr lang="en-US" sz="800" spc="100">
                <a:solidFill>
                  <a:schemeClr val="tx1"/>
                </a:solidFill>
                <a:latin typeface="Lato" panose="020F0502020204030203" pitchFamily="34" charset="77"/>
              </a:rPr>
              <a:t>HIGH PERFORMANCE</a:t>
            </a:r>
            <a:br>
              <a:rPr lang="en-US" sz="1100">
                <a:solidFill>
                  <a:schemeClr val="tx1"/>
                </a:solidFill>
                <a:latin typeface="Lato Black" panose="020F0502020204030203" pitchFamily="34" charset="77"/>
              </a:rPr>
            </a:br>
            <a:r>
              <a:rPr lang="en-US" sz="1200">
                <a:solidFill>
                  <a:schemeClr val="tx1"/>
                </a:solidFill>
                <a:latin typeface="Lato" panose="020F0502020204030203" pitchFamily="34" charset="77"/>
              </a:rPr>
              <a:t>Local Storage</a:t>
            </a:r>
          </a:p>
        </p:txBody>
      </p:sp>
      <p:sp>
        <p:nvSpPr>
          <p:cNvPr id="77" name="Title 1">
            <a:extLst>
              <a:ext uri="{FF2B5EF4-FFF2-40B4-BE49-F238E27FC236}">
                <a16:creationId xmlns:a16="http://schemas.microsoft.com/office/drawing/2014/main" id="{EDFEB0ED-6CDD-1115-4633-D7657A9E4232}"/>
              </a:ext>
            </a:extLst>
          </p:cNvPr>
          <p:cNvSpPr txBox="1">
            <a:spLocks/>
          </p:cNvSpPr>
          <p:nvPr/>
        </p:nvSpPr>
        <p:spPr>
          <a:xfrm>
            <a:off x="332823" y="2206280"/>
            <a:ext cx="5353749" cy="229185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latin typeface="Montserrat" pitchFamily="2" charset="77"/>
              </a:rPr>
              <a:t>PERFORMANCE</a:t>
            </a:r>
            <a:br>
              <a:rPr lang="en-US" sz="2400">
                <a:latin typeface="Montserrat" pitchFamily="2" charset="77"/>
              </a:rPr>
            </a:br>
            <a:br>
              <a:rPr lang="en-US" sz="2400">
                <a:latin typeface="Montserrat" pitchFamily="2" charset="77"/>
              </a:rPr>
            </a:br>
            <a:r>
              <a:rPr lang="en-US" sz="2400">
                <a:latin typeface="Montserrat" pitchFamily="2" charset="77"/>
              </a:rPr>
              <a:t>We’ve turned high performance compute into zero data loss data infrastructure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1B763B7-E20A-78FB-25C2-12BD501D6863}"/>
              </a:ext>
            </a:extLst>
          </p:cNvPr>
          <p:cNvGrpSpPr/>
          <p:nvPr/>
        </p:nvGrpSpPr>
        <p:grpSpPr>
          <a:xfrm rot="2695875">
            <a:off x="-1166191" y="5871402"/>
            <a:ext cx="2248930" cy="2247581"/>
            <a:chOff x="4735403" y="2067123"/>
            <a:chExt cx="3010820" cy="3009014"/>
          </a:xfrm>
        </p:grpSpPr>
        <p:pic>
          <p:nvPicPr>
            <p:cNvPr id="79" name="Graphic 78">
              <a:extLst>
                <a:ext uri="{FF2B5EF4-FFF2-40B4-BE49-F238E27FC236}">
                  <a16:creationId xmlns:a16="http://schemas.microsoft.com/office/drawing/2014/main" id="{DCAB61CC-15A9-2CC0-A893-D5BF067C3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129747" y="2651424"/>
              <a:ext cx="1616476" cy="2424713"/>
            </a:xfrm>
            <a:prstGeom prst="rect">
              <a:avLst/>
            </a:prstGeom>
            <a:scene3d>
              <a:camera prst="orthographicFront"/>
              <a:lightRig rig="threePt" dir="t"/>
            </a:scene3d>
          </p:spPr>
        </p:pic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8CBA0DFA-1311-26B4-1214-B9FDE6AB08DB}"/>
                </a:ext>
              </a:extLst>
            </p:cNvPr>
            <p:cNvSpPr/>
            <p:nvPr/>
          </p:nvSpPr>
          <p:spPr>
            <a:xfrm rot="1997437">
              <a:off x="4735403" y="2067123"/>
              <a:ext cx="2700000" cy="270000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Circle">
                <a:avLst>
                  <a:gd name="adj" fmla="val 10807712"/>
                </a:avLst>
              </a:prstTxWarp>
              <a:spAutoFit/>
            </a:bodyPr>
            <a:lstStyle/>
            <a:p>
              <a:pPr algn="ctr"/>
              <a:r>
                <a:rPr lang="en-GB" sz="1000">
                  <a:ln w="0"/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Plus Jakarta Sans ExtraBold" pitchFamily="2" charset="77"/>
                  <a:cs typeface="Plus Jakarta Sans ExtraBold" pitchFamily="2" charset="77"/>
                </a:rPr>
                <a:t>DATA MANAGEMENT</a:t>
              </a:r>
            </a:p>
          </p:txBody>
        </p:sp>
      </p:grpSp>
      <p:sp>
        <p:nvSpPr>
          <p:cNvPr id="81" name="Title 11">
            <a:extLst>
              <a:ext uri="{FF2B5EF4-FFF2-40B4-BE49-F238E27FC236}">
                <a16:creationId xmlns:a16="http://schemas.microsoft.com/office/drawing/2014/main" id="{F6B152E0-A7E7-6015-63F8-793A955554E6}"/>
              </a:ext>
            </a:extLst>
          </p:cNvPr>
          <p:cNvSpPr txBox="1">
            <a:spLocks/>
          </p:cNvSpPr>
          <p:nvPr/>
        </p:nvSpPr>
        <p:spPr>
          <a:xfrm>
            <a:off x="0" y="116950"/>
            <a:ext cx="6208603" cy="8230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  <a:latin typeface="Montserrat" pitchFamily="2" charset="77"/>
              </a:rPr>
              <a:t> Tessell for PostgreSQL</a:t>
            </a:r>
          </a:p>
        </p:txBody>
      </p:sp>
      <p:sp>
        <p:nvSpPr>
          <p:cNvPr id="82" name="Text Placeholder 12">
            <a:extLst>
              <a:ext uri="{FF2B5EF4-FFF2-40B4-BE49-F238E27FC236}">
                <a16:creationId xmlns:a16="http://schemas.microsoft.com/office/drawing/2014/main" id="{BEE87EBB-4D5B-4EF0-3E76-C2ED12E5CD62}"/>
              </a:ext>
            </a:extLst>
          </p:cNvPr>
          <p:cNvSpPr txBox="1">
            <a:spLocks/>
          </p:cNvSpPr>
          <p:nvPr/>
        </p:nvSpPr>
        <p:spPr>
          <a:xfrm>
            <a:off x="132553" y="690452"/>
            <a:ext cx="6577447" cy="51047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1" cap="all" spc="200">
                <a:solidFill>
                  <a:schemeClr val="accent3"/>
                </a:solidFill>
                <a:latin typeface="Montserrat" pitchFamily="2" charset="7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High Performance databases on NVMe backed storage</a:t>
            </a:r>
          </a:p>
        </p:txBody>
      </p:sp>
    </p:spTree>
    <p:extLst>
      <p:ext uri="{BB962C8B-B14F-4D97-AF65-F5344CB8AC3E}">
        <p14:creationId xmlns:p14="http://schemas.microsoft.com/office/powerpoint/2010/main" val="4126069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6" grpId="0" animBg="1"/>
      <p:bldP spid="57" grpId="0" animBg="1"/>
      <p:bldP spid="7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E10A9-B174-E58B-9C72-2C77FEFA2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CDEE9F-A584-D96E-9838-65E274A07F2F}"/>
              </a:ext>
            </a:extLst>
          </p:cNvPr>
          <p:cNvSpPr txBox="1"/>
          <p:nvPr/>
        </p:nvSpPr>
        <p:spPr>
          <a:xfrm>
            <a:off x="507153" y="474777"/>
            <a:ext cx="5715517" cy="614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4000"/>
              </a:lnSpc>
              <a:spcAft>
                <a:spcPts val="600"/>
              </a:spcAft>
            </a:pPr>
            <a:r>
              <a:rPr lang="en-US" sz="3200" dirty="0">
                <a:latin typeface="Montserrat" pitchFamily="2" charset="77"/>
              </a:rPr>
              <a:t>What’s there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8D2342-0415-58BB-FB85-24AD1246EBD7}"/>
              </a:ext>
            </a:extLst>
          </p:cNvPr>
          <p:cNvSpPr txBox="1"/>
          <p:nvPr/>
        </p:nvSpPr>
        <p:spPr>
          <a:xfrm>
            <a:off x="1858488" y="1606137"/>
            <a:ext cx="5271936" cy="386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14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  <a:latin typeface="Montserrat" pitchFamily="2" charset="77"/>
              </a:rPr>
              <a:t>A quick premier on PostgreSQL I/O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31222-65A4-CC92-5FA6-E7F885A77C5C}"/>
              </a:ext>
            </a:extLst>
          </p:cNvPr>
          <p:cNvSpPr txBox="1"/>
          <p:nvPr/>
        </p:nvSpPr>
        <p:spPr>
          <a:xfrm>
            <a:off x="1858488" y="2019301"/>
            <a:ext cx="5715517" cy="3521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lnSpc>
                <a:spcPct val="114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>
                <a:solidFill>
                  <a:schemeClr val="tx2">
                    <a:lumMod val="50000"/>
                    <a:lumOff val="50000"/>
                  </a:schemeClr>
                </a:solidFill>
                <a:latin typeface="Montserrat" pitchFamily="2" charset="77"/>
              </a:defRPr>
            </a:lvl1pPr>
          </a:lstStyle>
          <a:p>
            <a:r>
              <a:rPr lang="en-IN" dirty="0"/>
              <a:t>Checkpoint</a:t>
            </a:r>
          </a:p>
          <a:p>
            <a:r>
              <a:rPr lang="en-IN" dirty="0"/>
              <a:t>Background Writer</a:t>
            </a:r>
          </a:p>
          <a:p>
            <a:r>
              <a:rPr lang="en-IN" dirty="0"/>
              <a:t>Vacuum/</a:t>
            </a:r>
            <a:r>
              <a:rPr lang="en-IN" dirty="0" err="1"/>
              <a:t>Autovacuum</a:t>
            </a:r>
            <a:endParaRPr lang="en-IN" dirty="0"/>
          </a:p>
          <a:p>
            <a:r>
              <a:rPr lang="en-IN" dirty="0"/>
              <a:t>Client Backend</a:t>
            </a:r>
          </a:p>
          <a:p>
            <a:r>
              <a:rPr lang="en-IN" dirty="0"/>
              <a:t>Bulk Read/Writes</a:t>
            </a:r>
          </a:p>
          <a:p>
            <a:r>
              <a:rPr lang="en-IN" dirty="0"/>
              <a:t>WAL I/O</a:t>
            </a:r>
          </a:p>
          <a:p>
            <a:r>
              <a:rPr lang="en-IN" dirty="0"/>
              <a:t>Query I/O</a:t>
            </a:r>
          </a:p>
          <a:p>
            <a:r>
              <a:rPr lang="en-IN" dirty="0"/>
              <a:t>Query Parallel Reads</a:t>
            </a:r>
          </a:p>
          <a:p>
            <a:r>
              <a:rPr lang="en-IN" dirty="0"/>
              <a:t>Index I/O</a:t>
            </a:r>
          </a:p>
        </p:txBody>
      </p:sp>
    </p:spTree>
    <p:extLst>
      <p:ext uri="{BB962C8B-B14F-4D97-AF65-F5344CB8AC3E}">
        <p14:creationId xmlns:p14="http://schemas.microsoft.com/office/powerpoint/2010/main" val="1163623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DB4FBE-6EB9-48BC-7980-B1FEE2D43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F8551-17FB-322A-A4A1-86D64ED235D7}"/>
              </a:ext>
            </a:extLst>
          </p:cNvPr>
          <p:cNvSpPr txBox="1"/>
          <p:nvPr/>
        </p:nvSpPr>
        <p:spPr>
          <a:xfrm>
            <a:off x="1217220" y="2652041"/>
            <a:ext cx="100524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dirty="0">
                <a:solidFill>
                  <a:srgbClr val="374151"/>
                </a:solidFill>
                <a:effectLst/>
                <a:latin typeface="Montserrat" pitchFamily="2" charset="77"/>
              </a:rPr>
              <a:t>At a high level, an I/O operation is a request to either read data (”Input”) from or write data (”Output”) to a disk, typically measured in operations per second.</a:t>
            </a:r>
            <a:endParaRPr lang="en-US" sz="2400" b="1" dirty="0">
              <a:latin typeface="Montserrat" pitchFamily="2" charset="77"/>
            </a:endParaRPr>
          </a:p>
        </p:txBody>
      </p:sp>
      <p:sp>
        <p:nvSpPr>
          <p:cNvPr id="83" name="Title 11">
            <a:extLst>
              <a:ext uri="{FF2B5EF4-FFF2-40B4-BE49-F238E27FC236}">
                <a16:creationId xmlns:a16="http://schemas.microsoft.com/office/drawing/2014/main" id="{C16B9CC2-B4A6-D433-1FCC-0717706DEE47}"/>
              </a:ext>
            </a:extLst>
          </p:cNvPr>
          <p:cNvSpPr txBox="1">
            <a:spLocks/>
          </p:cNvSpPr>
          <p:nvPr/>
        </p:nvSpPr>
        <p:spPr>
          <a:xfrm>
            <a:off x="273133" y="283204"/>
            <a:ext cx="3336966" cy="5480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  <a:latin typeface="Montserrat" pitchFamily="2" charset="77"/>
              </a:rPr>
              <a:t>What is I/O?</a:t>
            </a:r>
          </a:p>
        </p:txBody>
      </p:sp>
    </p:spTree>
    <p:extLst>
      <p:ext uri="{BB962C8B-B14F-4D97-AF65-F5344CB8AC3E}">
        <p14:creationId xmlns:p14="http://schemas.microsoft.com/office/powerpoint/2010/main" val="3381096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EE100-3B77-7E4C-81F1-AC6B92C1C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EAB33D3-9130-7C45-DAE9-BB75BC518894}"/>
              </a:ext>
            </a:extLst>
          </p:cNvPr>
          <p:cNvSpPr/>
          <p:nvPr/>
        </p:nvSpPr>
        <p:spPr>
          <a:xfrm>
            <a:off x="2693720" y="4548251"/>
            <a:ext cx="6567054" cy="1413164"/>
          </a:xfrm>
          <a:prstGeom prst="roundRect">
            <a:avLst>
              <a:gd name="adj" fmla="val 742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itle 11">
            <a:extLst>
              <a:ext uri="{FF2B5EF4-FFF2-40B4-BE49-F238E27FC236}">
                <a16:creationId xmlns:a16="http://schemas.microsoft.com/office/drawing/2014/main" id="{F9CB19AB-7EF8-BEF0-C8D9-067D968C1B20}"/>
              </a:ext>
            </a:extLst>
          </p:cNvPr>
          <p:cNvSpPr txBox="1">
            <a:spLocks/>
          </p:cNvSpPr>
          <p:nvPr/>
        </p:nvSpPr>
        <p:spPr>
          <a:xfrm>
            <a:off x="273133" y="283204"/>
            <a:ext cx="3336966" cy="5480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  <a:latin typeface="Montserrat" pitchFamily="2" charset="77"/>
              </a:rPr>
              <a:t>What is I/O?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4A6496C-1F2B-BE59-796C-A3539DEEB132}"/>
              </a:ext>
            </a:extLst>
          </p:cNvPr>
          <p:cNvSpPr/>
          <p:nvPr/>
        </p:nvSpPr>
        <p:spPr>
          <a:xfrm>
            <a:off x="3378530" y="5379524"/>
            <a:ext cx="2210790" cy="385948"/>
          </a:xfrm>
          <a:prstGeom prst="roundRect">
            <a:avLst>
              <a:gd name="adj" fmla="val 742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8418070-F523-D0F4-3EFD-060E5900AEC1}"/>
              </a:ext>
            </a:extLst>
          </p:cNvPr>
          <p:cNvSpPr/>
          <p:nvPr/>
        </p:nvSpPr>
        <p:spPr>
          <a:xfrm>
            <a:off x="3378530" y="4758050"/>
            <a:ext cx="2210790" cy="385948"/>
          </a:xfrm>
          <a:prstGeom prst="roundRect">
            <a:avLst>
              <a:gd name="adj" fmla="val 742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3EA94-C978-AAAD-25C5-7318E1CED2C3}"/>
              </a:ext>
            </a:extLst>
          </p:cNvPr>
          <p:cNvSpPr txBox="1"/>
          <p:nvPr/>
        </p:nvSpPr>
        <p:spPr>
          <a:xfrm>
            <a:off x="3822526" y="4774666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Disk Cache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D5B6E7-32CE-D79C-A78F-00579E1D31AB}"/>
              </a:ext>
            </a:extLst>
          </p:cNvPr>
          <p:cNvSpPr txBox="1"/>
          <p:nvPr/>
        </p:nvSpPr>
        <p:spPr>
          <a:xfrm>
            <a:off x="3510742" y="5387832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Physical Storage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3AF5CE-9B1F-E24C-0EC7-5EAC0BAA7628}"/>
              </a:ext>
            </a:extLst>
          </p:cNvPr>
          <p:cNvSpPr txBox="1"/>
          <p:nvPr/>
        </p:nvSpPr>
        <p:spPr>
          <a:xfrm>
            <a:off x="7145461" y="5093528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Hardware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BD2D0DA-7033-13B4-5210-BB66D92F27AE}"/>
              </a:ext>
            </a:extLst>
          </p:cNvPr>
          <p:cNvSpPr/>
          <p:nvPr/>
        </p:nvSpPr>
        <p:spPr>
          <a:xfrm>
            <a:off x="2693720" y="2420197"/>
            <a:ext cx="6567054" cy="1413164"/>
          </a:xfrm>
          <a:prstGeom prst="roundRect">
            <a:avLst>
              <a:gd name="adj" fmla="val 742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9A56B6D-E8E0-6A71-9811-199D1C903F26}"/>
              </a:ext>
            </a:extLst>
          </p:cNvPr>
          <p:cNvSpPr/>
          <p:nvPr/>
        </p:nvSpPr>
        <p:spPr>
          <a:xfrm>
            <a:off x="3378530" y="3251470"/>
            <a:ext cx="2210790" cy="385948"/>
          </a:xfrm>
          <a:prstGeom prst="roundRect">
            <a:avLst>
              <a:gd name="adj" fmla="val 742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7B6C7A0-4B0C-103C-0178-CD66085B0BF0}"/>
              </a:ext>
            </a:extLst>
          </p:cNvPr>
          <p:cNvSpPr/>
          <p:nvPr/>
        </p:nvSpPr>
        <p:spPr>
          <a:xfrm>
            <a:off x="3378530" y="2629996"/>
            <a:ext cx="2210790" cy="385948"/>
          </a:xfrm>
          <a:prstGeom prst="roundRect">
            <a:avLst>
              <a:gd name="adj" fmla="val 742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AF52CC-96FC-C839-1DE7-BA8C18325529}"/>
              </a:ext>
            </a:extLst>
          </p:cNvPr>
          <p:cNvSpPr txBox="1"/>
          <p:nvPr/>
        </p:nvSpPr>
        <p:spPr>
          <a:xfrm>
            <a:off x="3553257" y="2656901"/>
            <a:ext cx="1883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Shared buffers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26B076-9C5E-C18C-F01B-9FAB45DD7E26}"/>
              </a:ext>
            </a:extLst>
          </p:cNvPr>
          <p:cNvSpPr txBox="1"/>
          <p:nvPr/>
        </p:nvSpPr>
        <p:spPr>
          <a:xfrm>
            <a:off x="3867058" y="3272240"/>
            <a:ext cx="130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OS Cache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B4BF47-4CC6-CF0E-8FCD-8B2F7EF8DC74}"/>
              </a:ext>
            </a:extLst>
          </p:cNvPr>
          <p:cNvSpPr txBox="1"/>
          <p:nvPr/>
        </p:nvSpPr>
        <p:spPr>
          <a:xfrm>
            <a:off x="7115264" y="2729437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Kernel/OS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BB81B67-6D80-9CEC-02B8-236D70DEBB69}"/>
              </a:ext>
            </a:extLst>
          </p:cNvPr>
          <p:cNvSpPr/>
          <p:nvPr/>
        </p:nvSpPr>
        <p:spPr>
          <a:xfrm>
            <a:off x="3336015" y="1653063"/>
            <a:ext cx="2210790" cy="385948"/>
          </a:xfrm>
          <a:prstGeom prst="roundRect">
            <a:avLst>
              <a:gd name="adj" fmla="val 742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FCF7C0-D560-E9D3-732C-6D9950B6CE25}"/>
              </a:ext>
            </a:extLst>
          </p:cNvPr>
          <p:cNvSpPr txBox="1"/>
          <p:nvPr/>
        </p:nvSpPr>
        <p:spPr>
          <a:xfrm>
            <a:off x="3418605" y="1677987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Client  Backend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815059E-B9BC-E0B8-B474-878D8B1EC2DD}"/>
              </a:ext>
            </a:extLst>
          </p:cNvPr>
          <p:cNvSpPr/>
          <p:nvPr/>
        </p:nvSpPr>
        <p:spPr>
          <a:xfrm>
            <a:off x="5924345" y="1638220"/>
            <a:ext cx="2210790" cy="385948"/>
          </a:xfrm>
          <a:prstGeom prst="roundRect">
            <a:avLst>
              <a:gd name="adj" fmla="val 742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B2B7715-03B8-E808-3D06-739A595013D3}"/>
              </a:ext>
            </a:extLst>
          </p:cNvPr>
          <p:cNvSpPr txBox="1"/>
          <p:nvPr/>
        </p:nvSpPr>
        <p:spPr>
          <a:xfrm>
            <a:off x="6006935" y="1663144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Client  Backend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1AD79E6-0A06-C647-3238-66EF30676B84}"/>
              </a:ext>
            </a:extLst>
          </p:cNvPr>
          <p:cNvSpPr/>
          <p:nvPr/>
        </p:nvSpPr>
        <p:spPr>
          <a:xfrm>
            <a:off x="1470561" y="1361717"/>
            <a:ext cx="9250877" cy="1714580"/>
          </a:xfrm>
          <a:prstGeom prst="roundRect">
            <a:avLst>
              <a:gd name="adj" fmla="val 742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FB9124-A7C7-F7B0-561B-AEFC696CE5F0}"/>
              </a:ext>
            </a:extLst>
          </p:cNvPr>
          <p:cNvSpPr txBox="1"/>
          <p:nvPr/>
        </p:nvSpPr>
        <p:spPr>
          <a:xfrm>
            <a:off x="8960465" y="1898459"/>
            <a:ext cx="1642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" pitchFamily="2" charset="77"/>
              </a:rPr>
              <a:t>PostgreSQL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A76E805-EE73-A2E5-DAE6-491F0E6945B0}"/>
              </a:ext>
            </a:extLst>
          </p:cNvPr>
          <p:cNvCxnSpPr>
            <a:cxnSpLocks/>
          </p:cNvCxnSpPr>
          <p:nvPr/>
        </p:nvCxnSpPr>
        <p:spPr>
          <a:xfrm>
            <a:off x="4522045" y="3833361"/>
            <a:ext cx="0" cy="7148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2849E34-BEF7-677F-8DA4-A3AF3F787357}"/>
              </a:ext>
            </a:extLst>
          </p:cNvPr>
          <p:cNvCxnSpPr>
            <a:cxnSpLocks/>
          </p:cNvCxnSpPr>
          <p:nvPr/>
        </p:nvCxnSpPr>
        <p:spPr>
          <a:xfrm flipV="1">
            <a:off x="6847630" y="3833361"/>
            <a:ext cx="0" cy="7148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5B7DBB3-9E95-2829-1A25-996B730C4317}"/>
              </a:ext>
            </a:extLst>
          </p:cNvPr>
          <p:cNvCxnSpPr/>
          <p:nvPr/>
        </p:nvCxnSpPr>
        <p:spPr>
          <a:xfrm>
            <a:off x="7029740" y="4190806"/>
            <a:ext cx="193072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EBFEF19-F500-5126-F49B-16B005B5FBCC}"/>
              </a:ext>
            </a:extLst>
          </p:cNvPr>
          <p:cNvSpPr txBox="1"/>
          <p:nvPr/>
        </p:nvSpPr>
        <p:spPr>
          <a:xfrm>
            <a:off x="9079218" y="3950111"/>
            <a:ext cx="977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2" charset="77"/>
              </a:rPr>
              <a:t>IOPS</a:t>
            </a:r>
          </a:p>
        </p:txBody>
      </p:sp>
    </p:spTree>
    <p:extLst>
      <p:ext uri="{BB962C8B-B14F-4D97-AF65-F5344CB8AC3E}">
        <p14:creationId xmlns:p14="http://schemas.microsoft.com/office/powerpoint/2010/main" val="77794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3E551FB8-8FA1-4594-EE35-51449B22BAED}"/>
              </a:ext>
            </a:extLst>
          </p:cNvPr>
          <p:cNvSpPr txBox="1">
            <a:spLocks/>
          </p:cNvSpPr>
          <p:nvPr/>
        </p:nvSpPr>
        <p:spPr>
          <a:xfrm>
            <a:off x="406850" y="263123"/>
            <a:ext cx="3036995" cy="627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I/O Patterns</a:t>
            </a:r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F420E595-53A6-0DD5-B0CB-0E31689125EF}"/>
              </a:ext>
            </a:extLst>
          </p:cNvPr>
          <p:cNvSpPr txBox="1">
            <a:spLocks/>
          </p:cNvSpPr>
          <p:nvPr/>
        </p:nvSpPr>
        <p:spPr>
          <a:xfrm>
            <a:off x="953114" y="1425046"/>
            <a:ext cx="9188413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IN" sz="1600" b="1" dirty="0">
                <a:latin typeface="Montserrat" pitchFamily="2" charset="77"/>
                <a:ea typeface="Arial"/>
                <a:cs typeface="Arial"/>
                <a:sym typeface="Arial"/>
              </a:rPr>
              <a:t>PostgreSQL uses a combination of memory components and background processes to manage its data storage and retrieval.</a:t>
            </a:r>
          </a:p>
        </p:txBody>
      </p:sp>
      <p:sp>
        <p:nvSpPr>
          <p:cNvPr id="9" name="Google Shape;142;p14">
            <a:extLst>
              <a:ext uri="{FF2B5EF4-FFF2-40B4-BE49-F238E27FC236}">
                <a16:creationId xmlns:a16="http://schemas.microsoft.com/office/drawing/2014/main" id="{6AE72E99-1597-DA29-D540-D1A51306795A}"/>
              </a:ext>
            </a:extLst>
          </p:cNvPr>
          <p:cNvSpPr txBox="1"/>
          <p:nvPr/>
        </p:nvSpPr>
        <p:spPr>
          <a:xfrm>
            <a:off x="1548053" y="2613632"/>
            <a:ext cx="3248037" cy="256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Montserrat" pitchFamily="2" charset="77"/>
              </a:rPr>
              <a:t>Memory</a:t>
            </a:r>
            <a:endParaRPr sz="1400" b="1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 err="1">
                <a:latin typeface="Montserrat" pitchFamily="2" charset="77"/>
              </a:rPr>
              <a:t>Shared_buffers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 err="1">
                <a:latin typeface="Montserrat" pitchFamily="2" charset="77"/>
              </a:rPr>
              <a:t>Wal_buffers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 err="1">
                <a:latin typeface="Montserrat" pitchFamily="2" charset="77"/>
              </a:rPr>
              <a:t>Work_mem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 err="1">
                <a:latin typeface="Montserrat" pitchFamily="2" charset="77"/>
              </a:rPr>
              <a:t>Maintenance_work_mem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 err="1">
                <a:latin typeface="Montserrat" pitchFamily="2" charset="77"/>
              </a:rPr>
              <a:t>Autovacuum_work_mem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>
                <a:latin typeface="Montserrat" pitchFamily="2" charset="77"/>
              </a:rPr>
              <a:t>Logical </a:t>
            </a:r>
            <a:r>
              <a:rPr lang="en" sz="1400" dirty="0" err="1">
                <a:latin typeface="Montserrat" pitchFamily="2" charset="77"/>
              </a:rPr>
              <a:t>decoding_work_mem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Lato"/>
              <a:buChar char="●"/>
            </a:pPr>
            <a:r>
              <a:rPr lang="en" sz="1400" dirty="0" err="1">
                <a:latin typeface="Montserrat" pitchFamily="2" charset="77"/>
              </a:rPr>
              <a:t>temp_buffers</a:t>
            </a:r>
            <a:endParaRPr sz="1400" dirty="0">
              <a:latin typeface="Montserrat" pitchFamily="2" charset="77"/>
            </a:endParaRPr>
          </a:p>
        </p:txBody>
      </p:sp>
      <p:sp>
        <p:nvSpPr>
          <p:cNvPr id="10" name="Google Shape;143;p14">
            <a:extLst>
              <a:ext uri="{FF2B5EF4-FFF2-40B4-BE49-F238E27FC236}">
                <a16:creationId xmlns:a16="http://schemas.microsoft.com/office/drawing/2014/main" id="{725A3404-431C-4410-AEE9-5B2B8D1042A2}"/>
              </a:ext>
            </a:extLst>
          </p:cNvPr>
          <p:cNvSpPr txBox="1"/>
          <p:nvPr/>
        </p:nvSpPr>
        <p:spPr>
          <a:xfrm>
            <a:off x="6893490" y="2613632"/>
            <a:ext cx="3248037" cy="256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Montserrat" pitchFamily="2" charset="77"/>
              </a:rPr>
              <a:t>Processors</a:t>
            </a:r>
            <a:endParaRPr sz="1400" b="1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>
                <a:latin typeface="Montserrat" pitchFamily="2" charset="77"/>
              </a:rPr>
              <a:t>Backend client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>
                <a:latin typeface="Montserrat" pitchFamily="2" charset="77"/>
              </a:rPr>
              <a:t>Wal writer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Lato"/>
              <a:buChar char="●"/>
            </a:pPr>
            <a:r>
              <a:rPr lang="en" sz="1400" dirty="0" err="1">
                <a:latin typeface="Montserrat" pitchFamily="2" charset="77"/>
              </a:rPr>
              <a:t>Checkpointer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>
                <a:latin typeface="Montserrat" pitchFamily="2" charset="77"/>
              </a:rPr>
              <a:t>Backend client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>
                <a:latin typeface="Montserrat" pitchFamily="2" charset="77"/>
              </a:rPr>
              <a:t>Maintenance workers (Parallel)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dirty="0" err="1">
                <a:latin typeface="Montserrat" pitchFamily="2" charset="77"/>
              </a:rPr>
              <a:t>Autovacuum</a:t>
            </a:r>
            <a:r>
              <a:rPr lang="en" sz="1400" dirty="0">
                <a:latin typeface="Montserrat" pitchFamily="2" charset="77"/>
              </a:rPr>
              <a:t> workers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Lato"/>
              <a:buChar char="●"/>
            </a:pPr>
            <a:r>
              <a:rPr lang="en" sz="1400" dirty="0">
                <a:latin typeface="Montserrat" pitchFamily="2" charset="77"/>
              </a:rPr>
              <a:t>Wal senders</a:t>
            </a:r>
            <a:endParaRPr sz="1400" dirty="0">
              <a:latin typeface="Montserrat" pitchFamily="2" charset="77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FAC3EA-D1E2-6C0A-D903-E29D2685DE4E}"/>
              </a:ext>
            </a:extLst>
          </p:cNvPr>
          <p:cNvCxnSpPr>
            <a:cxnSpLocks/>
          </p:cNvCxnSpPr>
          <p:nvPr/>
        </p:nvCxnSpPr>
        <p:spPr>
          <a:xfrm>
            <a:off x="5617029" y="3023024"/>
            <a:ext cx="0" cy="20544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4122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617D6-7E4E-1ECC-5A3F-D67290B7A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8;p15">
            <a:extLst>
              <a:ext uri="{FF2B5EF4-FFF2-40B4-BE49-F238E27FC236}">
                <a16:creationId xmlns:a16="http://schemas.microsoft.com/office/drawing/2014/main" id="{2D51C6FF-634B-98C0-84E9-A3952E69C586}"/>
              </a:ext>
            </a:extLst>
          </p:cNvPr>
          <p:cNvSpPr txBox="1">
            <a:spLocks/>
          </p:cNvSpPr>
          <p:nvPr/>
        </p:nvSpPr>
        <p:spPr>
          <a:xfrm>
            <a:off x="292334" y="203745"/>
            <a:ext cx="4707178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 dirty="0">
                <a:latin typeface="Montserrat" pitchFamily="2" charset="77"/>
              </a:rPr>
              <a:t>Memory &amp; Processors</a:t>
            </a:r>
          </a:p>
        </p:txBody>
      </p:sp>
      <p:sp>
        <p:nvSpPr>
          <p:cNvPr id="4" name="Google Shape;149;p15">
            <a:extLst>
              <a:ext uri="{FF2B5EF4-FFF2-40B4-BE49-F238E27FC236}">
                <a16:creationId xmlns:a16="http://schemas.microsoft.com/office/drawing/2014/main" id="{BAC1A032-9395-E3EB-5DD2-FBFA975A1092}"/>
              </a:ext>
            </a:extLst>
          </p:cNvPr>
          <p:cNvSpPr txBox="1"/>
          <p:nvPr/>
        </p:nvSpPr>
        <p:spPr>
          <a:xfrm>
            <a:off x="847409" y="1249300"/>
            <a:ext cx="5149629" cy="4302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Montserrat" pitchFamily="2" charset="77"/>
              </a:rPr>
              <a:t>Memory</a:t>
            </a:r>
            <a:endParaRPr sz="1400" b="1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 err="1">
                <a:latin typeface="Montserrat" pitchFamily="2" charset="77"/>
              </a:rPr>
              <a:t>shared_buffers</a:t>
            </a:r>
            <a:r>
              <a:rPr lang="en" sz="1400" b="1" dirty="0">
                <a:latin typeface="Montserrat" pitchFamily="2" charset="77"/>
              </a:rPr>
              <a:t> </a:t>
            </a:r>
            <a:r>
              <a:rPr lang="en" sz="1400" dirty="0">
                <a:latin typeface="Montserrat" pitchFamily="2" charset="77"/>
              </a:rPr>
              <a:t>- is the memory space used by PostgreSQL for caching data blocks.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 err="1">
                <a:latin typeface="Montserrat" pitchFamily="2" charset="77"/>
              </a:rPr>
              <a:t>wal_buffers</a:t>
            </a:r>
            <a:r>
              <a:rPr lang="en" sz="1400" b="1" dirty="0">
                <a:latin typeface="Montserrat" pitchFamily="2" charset="77"/>
              </a:rPr>
              <a:t> </a:t>
            </a:r>
            <a:r>
              <a:rPr lang="en" sz="1400" dirty="0">
                <a:latin typeface="Montserrat" pitchFamily="2" charset="77"/>
              </a:rPr>
              <a:t>- is the buffer area used for caching write-ahead log information in PostgreSQL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 err="1">
                <a:latin typeface="Montserrat" pitchFamily="2" charset="77"/>
              </a:rPr>
              <a:t>work_mem</a:t>
            </a:r>
            <a:r>
              <a:rPr lang="en" sz="1400" dirty="0">
                <a:latin typeface="Montserrat" pitchFamily="2" charset="77"/>
              </a:rPr>
              <a:t> - is the area for sort, </a:t>
            </a:r>
            <a:r>
              <a:rPr lang="en" sz="1400" dirty="0" err="1">
                <a:latin typeface="Montserrat" pitchFamily="2" charset="77"/>
              </a:rPr>
              <a:t>hash_tables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 err="1">
                <a:latin typeface="Montserrat" pitchFamily="2" charset="77"/>
              </a:rPr>
              <a:t>maintenance_work_mem</a:t>
            </a:r>
            <a:r>
              <a:rPr lang="en" sz="1400" b="1" dirty="0">
                <a:latin typeface="Montserrat" pitchFamily="2" charset="77"/>
              </a:rPr>
              <a:t> </a:t>
            </a:r>
            <a:r>
              <a:rPr lang="en" sz="1400" dirty="0">
                <a:latin typeface="Montserrat" pitchFamily="2" charset="77"/>
              </a:rPr>
              <a:t>- is the area for maintenance operations like create index, vacuum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 err="1">
                <a:latin typeface="Montserrat" pitchFamily="2" charset="77"/>
              </a:rPr>
              <a:t>autovacuum_work_mem</a:t>
            </a:r>
            <a:r>
              <a:rPr lang="en" sz="1400" b="1" dirty="0">
                <a:latin typeface="Montserrat" pitchFamily="2" charset="77"/>
              </a:rPr>
              <a:t> </a:t>
            </a:r>
            <a:r>
              <a:rPr lang="en" sz="1400" dirty="0">
                <a:latin typeface="Montserrat" pitchFamily="2" charset="77"/>
              </a:rPr>
              <a:t>- is the area for </a:t>
            </a:r>
            <a:r>
              <a:rPr lang="en" sz="1400" dirty="0" err="1">
                <a:latin typeface="Montserrat" pitchFamily="2" charset="77"/>
              </a:rPr>
              <a:t>autovacuum</a:t>
            </a:r>
            <a:r>
              <a:rPr lang="en" sz="1400" dirty="0">
                <a:latin typeface="Montserrat" pitchFamily="2" charset="77"/>
              </a:rPr>
              <a:t> worker processor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 err="1">
                <a:latin typeface="Montserrat" pitchFamily="2" charset="77"/>
              </a:rPr>
              <a:t>logical_decoding_work_mem</a:t>
            </a:r>
            <a:r>
              <a:rPr lang="en" sz="1400" b="1" dirty="0">
                <a:latin typeface="Montserrat" pitchFamily="2" charset="77"/>
              </a:rPr>
              <a:t> </a:t>
            </a:r>
            <a:r>
              <a:rPr lang="en" sz="1400" dirty="0">
                <a:latin typeface="Montserrat" pitchFamily="2" charset="77"/>
              </a:rPr>
              <a:t>- is the area for </a:t>
            </a:r>
            <a:r>
              <a:rPr lang="en" sz="1400" dirty="0" err="1">
                <a:latin typeface="Montserrat" pitchFamily="2" charset="77"/>
              </a:rPr>
              <a:t>walsender</a:t>
            </a:r>
            <a:r>
              <a:rPr lang="en" sz="1400" dirty="0">
                <a:latin typeface="Montserrat" pitchFamily="2" charset="77"/>
              </a:rPr>
              <a:t> or replication connection, which converts WAL to logical stream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Lato"/>
              <a:buChar char="●"/>
            </a:pPr>
            <a:r>
              <a:rPr lang="en" sz="1400" b="1" dirty="0" err="1">
                <a:latin typeface="Montserrat" pitchFamily="2" charset="77"/>
              </a:rPr>
              <a:t>temp_buffers</a:t>
            </a:r>
            <a:r>
              <a:rPr lang="en" sz="1400" b="1" dirty="0">
                <a:latin typeface="Montserrat" pitchFamily="2" charset="77"/>
              </a:rPr>
              <a:t> </a:t>
            </a:r>
            <a:r>
              <a:rPr lang="en" sz="1400" dirty="0">
                <a:latin typeface="Montserrat" pitchFamily="2" charset="77"/>
              </a:rPr>
              <a:t>- is the area for, where temporary objects get created</a:t>
            </a:r>
            <a:endParaRPr sz="1400" dirty="0">
              <a:latin typeface="Montserrat" pitchFamily="2" charset="77"/>
            </a:endParaRPr>
          </a:p>
        </p:txBody>
      </p:sp>
      <p:sp>
        <p:nvSpPr>
          <p:cNvPr id="5" name="Google Shape;150;p15">
            <a:extLst>
              <a:ext uri="{FF2B5EF4-FFF2-40B4-BE49-F238E27FC236}">
                <a16:creationId xmlns:a16="http://schemas.microsoft.com/office/drawing/2014/main" id="{BE2C1B07-8E1E-628F-0F1E-67BBCD5B0D58}"/>
              </a:ext>
            </a:extLst>
          </p:cNvPr>
          <p:cNvSpPr txBox="1"/>
          <p:nvPr/>
        </p:nvSpPr>
        <p:spPr>
          <a:xfrm>
            <a:off x="6878235" y="1249300"/>
            <a:ext cx="4466356" cy="3559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Montserrat" pitchFamily="2" charset="77"/>
              </a:rPr>
              <a:t>Processors</a:t>
            </a:r>
            <a:endParaRPr sz="1400" b="1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>
                <a:latin typeface="Montserrat" pitchFamily="2" charset="77"/>
              </a:rPr>
              <a:t>client backend </a:t>
            </a:r>
            <a:r>
              <a:rPr lang="en" sz="1400" dirty="0">
                <a:latin typeface="Montserrat" pitchFamily="2" charset="77"/>
              </a:rPr>
              <a:t>- interacts extensively with </a:t>
            </a:r>
            <a:r>
              <a:rPr lang="en" sz="1400" dirty="0" err="1">
                <a:latin typeface="Montserrat" pitchFamily="2" charset="77"/>
              </a:rPr>
              <a:t>shared_buffers</a:t>
            </a:r>
            <a:r>
              <a:rPr lang="en" sz="1400" dirty="0">
                <a:latin typeface="Montserrat" pitchFamily="2" charset="77"/>
              </a:rPr>
              <a:t>, </a:t>
            </a:r>
            <a:r>
              <a:rPr lang="en" sz="1400" dirty="0" err="1">
                <a:latin typeface="Montserrat" pitchFamily="2" charset="77"/>
              </a:rPr>
              <a:t>wal_buffers</a:t>
            </a:r>
            <a:r>
              <a:rPr lang="en" sz="1400" dirty="0">
                <a:latin typeface="Montserrat" pitchFamily="2" charset="77"/>
              </a:rPr>
              <a:t>, </a:t>
            </a:r>
            <a:r>
              <a:rPr lang="en" sz="1400" dirty="0" err="1">
                <a:latin typeface="Montserrat" pitchFamily="2" charset="77"/>
              </a:rPr>
              <a:t>temp_buffers</a:t>
            </a:r>
            <a:r>
              <a:rPr lang="en" sz="1400" dirty="0">
                <a:latin typeface="Montserrat" pitchFamily="2" charset="77"/>
              </a:rPr>
              <a:t>, </a:t>
            </a:r>
            <a:r>
              <a:rPr lang="en" sz="1400" dirty="0" err="1">
                <a:latin typeface="Montserrat" pitchFamily="2" charset="77"/>
              </a:rPr>
              <a:t>work_mem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Lato"/>
              <a:buChar char="●"/>
            </a:pPr>
            <a:r>
              <a:rPr lang="en" sz="1400" b="1" dirty="0" err="1">
                <a:latin typeface="Montserrat" pitchFamily="2" charset="77"/>
              </a:rPr>
              <a:t>Checkpointer</a:t>
            </a:r>
            <a:r>
              <a:rPr lang="en" sz="1400" dirty="0">
                <a:latin typeface="Montserrat" pitchFamily="2" charset="77"/>
              </a:rPr>
              <a:t> - interacts with </a:t>
            </a:r>
            <a:r>
              <a:rPr lang="en" sz="1400" dirty="0" err="1">
                <a:latin typeface="Montserrat" pitchFamily="2" charset="77"/>
              </a:rPr>
              <a:t>shared_buffers</a:t>
            </a:r>
            <a:r>
              <a:rPr lang="en" sz="1400" dirty="0">
                <a:latin typeface="Montserrat" pitchFamily="2" charset="77"/>
              </a:rPr>
              <a:t>, </a:t>
            </a:r>
            <a:r>
              <a:rPr lang="en" sz="1400" dirty="0" err="1">
                <a:latin typeface="Montserrat" pitchFamily="2" charset="77"/>
              </a:rPr>
              <a:t>wal_buffers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 err="1">
                <a:latin typeface="Montserrat" pitchFamily="2" charset="77"/>
              </a:rPr>
              <a:t>wal</a:t>
            </a:r>
            <a:r>
              <a:rPr lang="en" sz="1400" b="1" dirty="0">
                <a:latin typeface="Montserrat" pitchFamily="2" charset="77"/>
              </a:rPr>
              <a:t> writer </a:t>
            </a:r>
            <a:r>
              <a:rPr lang="en" sz="1400" dirty="0">
                <a:latin typeface="Montserrat" pitchFamily="2" charset="77"/>
              </a:rPr>
              <a:t>- interacts with </a:t>
            </a:r>
            <a:r>
              <a:rPr lang="en" sz="1400" dirty="0" err="1">
                <a:latin typeface="Montserrat" pitchFamily="2" charset="77"/>
              </a:rPr>
              <a:t>wal_buffers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>
                <a:latin typeface="Montserrat" pitchFamily="2" charset="77"/>
              </a:rPr>
              <a:t>maintenance workers </a:t>
            </a:r>
            <a:r>
              <a:rPr lang="en" sz="1400" dirty="0">
                <a:latin typeface="Montserrat" pitchFamily="2" charset="77"/>
              </a:rPr>
              <a:t>- interacts with </a:t>
            </a:r>
            <a:r>
              <a:rPr lang="en" sz="1400" dirty="0" err="1">
                <a:latin typeface="Montserrat" pitchFamily="2" charset="77"/>
              </a:rPr>
              <a:t>maintenance_work_mem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Arial"/>
              <a:buChar char="●"/>
            </a:pPr>
            <a:r>
              <a:rPr lang="en" sz="1400" b="1" dirty="0" err="1">
                <a:latin typeface="Montserrat" pitchFamily="2" charset="77"/>
              </a:rPr>
              <a:t>autovacuum</a:t>
            </a:r>
            <a:r>
              <a:rPr lang="en" sz="1400" b="1" dirty="0">
                <a:latin typeface="Montserrat" pitchFamily="2" charset="77"/>
              </a:rPr>
              <a:t> workers </a:t>
            </a:r>
            <a:r>
              <a:rPr lang="en" sz="1400" dirty="0">
                <a:latin typeface="Montserrat" pitchFamily="2" charset="77"/>
              </a:rPr>
              <a:t>- interacts with </a:t>
            </a:r>
            <a:r>
              <a:rPr lang="en" sz="1400" dirty="0" err="1">
                <a:latin typeface="Montserrat" pitchFamily="2" charset="77"/>
              </a:rPr>
              <a:t>autovacuum_work_mem</a:t>
            </a:r>
            <a:endParaRPr sz="1400" dirty="0">
              <a:latin typeface="Montserrat" pitchFamily="2" charset="7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Font typeface="Lato"/>
              <a:buChar char="●"/>
            </a:pPr>
            <a:r>
              <a:rPr lang="en" sz="1400" b="1" dirty="0" err="1">
                <a:latin typeface="Montserrat" pitchFamily="2" charset="77"/>
              </a:rPr>
              <a:t>walsenders</a:t>
            </a:r>
            <a:r>
              <a:rPr lang="en" sz="1400" dirty="0">
                <a:latin typeface="Montserrat" pitchFamily="2" charset="77"/>
              </a:rPr>
              <a:t> - interacts with </a:t>
            </a:r>
            <a:r>
              <a:rPr lang="en" sz="1400" dirty="0" err="1">
                <a:latin typeface="Montserrat" pitchFamily="2" charset="77"/>
              </a:rPr>
              <a:t>logical_decoding_work_mem</a:t>
            </a:r>
            <a:endParaRPr sz="1400" dirty="0">
              <a:latin typeface="Montserrat" pitchFamily="2" charset="77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A925C7-4A74-15B7-9D44-A9D74AF3CA59}"/>
              </a:ext>
            </a:extLst>
          </p:cNvPr>
          <p:cNvCxnSpPr>
            <a:cxnSpLocks/>
          </p:cNvCxnSpPr>
          <p:nvPr/>
        </p:nvCxnSpPr>
        <p:spPr>
          <a:xfrm>
            <a:off x="6341423" y="2643014"/>
            <a:ext cx="0" cy="20544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444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A83931-9FE0-E4A1-33DF-89B70968B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5;p16">
            <a:extLst>
              <a:ext uri="{FF2B5EF4-FFF2-40B4-BE49-F238E27FC236}">
                <a16:creationId xmlns:a16="http://schemas.microsoft.com/office/drawing/2014/main" id="{742B28DC-5878-784B-2CE2-80EA34F75B3C}"/>
              </a:ext>
            </a:extLst>
          </p:cNvPr>
          <p:cNvSpPr txBox="1">
            <a:spLocks/>
          </p:cNvSpPr>
          <p:nvPr/>
        </p:nvSpPr>
        <p:spPr>
          <a:xfrm>
            <a:off x="478103" y="358124"/>
            <a:ext cx="2930116" cy="5919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IN" sz="3200">
                <a:latin typeface="Montserrat" pitchFamily="2" charset="77"/>
              </a:rPr>
              <a:t>I/O Patterns</a:t>
            </a:r>
          </a:p>
        </p:txBody>
      </p:sp>
      <p:sp>
        <p:nvSpPr>
          <p:cNvPr id="7" name="Google Shape;156;p16">
            <a:extLst>
              <a:ext uri="{FF2B5EF4-FFF2-40B4-BE49-F238E27FC236}">
                <a16:creationId xmlns:a16="http://schemas.microsoft.com/office/drawing/2014/main" id="{9C613FE8-60C3-2286-881A-35E11B2008DA}"/>
              </a:ext>
            </a:extLst>
          </p:cNvPr>
          <p:cNvSpPr txBox="1">
            <a:spLocks/>
          </p:cNvSpPr>
          <p:nvPr/>
        </p:nvSpPr>
        <p:spPr>
          <a:xfrm>
            <a:off x="656233" y="1460672"/>
            <a:ext cx="9912806" cy="7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IN" sz="1600" b="1">
                <a:latin typeface="Montserrat" pitchFamily="2" charset="77"/>
              </a:rPr>
              <a:t>A simple PostgreSQL primary and replica instances are configured, to identify the I/O patterns in the PostgreSQL engine.</a:t>
            </a:r>
          </a:p>
        </p:txBody>
      </p:sp>
      <p:sp>
        <p:nvSpPr>
          <p:cNvPr id="8" name="Google Shape;157;p16">
            <a:extLst>
              <a:ext uri="{FF2B5EF4-FFF2-40B4-BE49-F238E27FC236}">
                <a16:creationId xmlns:a16="http://schemas.microsoft.com/office/drawing/2014/main" id="{2F15CB67-4A79-60AD-0263-C06A074D0DE2}"/>
              </a:ext>
            </a:extLst>
          </p:cNvPr>
          <p:cNvSpPr txBox="1"/>
          <p:nvPr/>
        </p:nvSpPr>
        <p:spPr>
          <a:xfrm>
            <a:off x="3027043" y="2832500"/>
            <a:ext cx="5701321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We used extensively </a:t>
            </a:r>
            <a:br>
              <a:rPr lang="en" dirty="0">
                <a:latin typeface="Montserrat" pitchFamily="2" charset="77"/>
                <a:ea typeface="Lato"/>
                <a:cs typeface="Lato"/>
                <a:sym typeface="Lato"/>
              </a:rPr>
            </a:br>
            <a:br>
              <a:rPr lang="en" dirty="0">
                <a:latin typeface="Montserrat" pitchFamily="2" charset="77"/>
                <a:ea typeface="Lato"/>
                <a:cs typeface="Lato"/>
                <a:sym typeface="Lato"/>
              </a:rPr>
            </a:b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1. </a:t>
            </a:r>
            <a:r>
              <a:rPr lang="en" dirty="0" err="1">
                <a:latin typeface="Montserrat" pitchFamily="2" charset="77"/>
                <a:ea typeface="Lato"/>
                <a:cs typeface="Lato"/>
                <a:sym typeface="Lato"/>
              </a:rPr>
              <a:t>strace</a:t>
            </a: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 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2. </a:t>
            </a:r>
            <a:r>
              <a:rPr lang="en" dirty="0" err="1">
                <a:latin typeface="Montserrat" pitchFamily="2" charset="77"/>
                <a:ea typeface="Lato"/>
                <a:cs typeface="Lato"/>
                <a:sym typeface="Lato"/>
              </a:rPr>
              <a:t>Postgresql</a:t>
            </a: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 IO catalog tables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itchFamily="2" charset="77"/>
                <a:ea typeface="Lato"/>
                <a:cs typeface="Lato"/>
                <a:sym typeface="Lato"/>
              </a:rPr>
              <a:t>3. PostgreSQL logging to understand how the I/O is moving across the user operations.</a:t>
            </a:r>
            <a:endParaRPr dirty="0">
              <a:latin typeface="Montserrat" pitchFamily="2" charset="77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49788143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94F0CCC3D6DE46B24D8AA81CE717C5" ma:contentTypeVersion="8" ma:contentTypeDescription="Create a new document." ma:contentTypeScope="" ma:versionID="8d3bc696bf56962462992b3a0b111eb4">
  <xsd:schema xmlns:xsd="http://www.w3.org/2001/XMLSchema" xmlns:xs="http://www.w3.org/2001/XMLSchema" xmlns:p="http://schemas.microsoft.com/office/2006/metadata/properties" xmlns:ns3="0c719d96-2435-4fd6-be28-15f6ca8fb682" xmlns:ns4="7b37c2df-b775-4293-9baf-776d5e7588d2" targetNamespace="http://schemas.microsoft.com/office/2006/metadata/properties" ma:root="true" ma:fieldsID="b885016f25515ae9939090538c72aff8" ns3:_="" ns4:_="">
    <xsd:import namespace="0c719d96-2435-4fd6-be28-15f6ca8fb682"/>
    <xsd:import namespace="7b37c2df-b775-4293-9baf-776d5e7588d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719d96-2435-4fd6-be28-15f6ca8fb6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37c2df-b775-4293-9baf-776d5e7588d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c719d96-2435-4fd6-be28-15f6ca8fb68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2025E02-60C3-46FA-9C51-44394234360F}">
  <ds:schemaRefs>
    <ds:schemaRef ds:uri="0c719d96-2435-4fd6-be28-15f6ca8fb682"/>
    <ds:schemaRef ds:uri="7b37c2df-b775-4293-9baf-776d5e7588d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EC901C3-DEBC-45F8-89F9-59CA9A53FEF4}">
  <ds:schemaRefs>
    <ds:schemaRef ds:uri="http://purl.org/dc/terms/"/>
    <ds:schemaRef ds:uri="http://purl.org/dc/dcmitype/"/>
    <ds:schemaRef ds:uri="0c719d96-2435-4fd6-be28-15f6ca8fb682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infopath/2007/PartnerControls"/>
    <ds:schemaRef ds:uri="7b37c2df-b775-4293-9baf-776d5e7588d2"/>
  </ds:schemaRefs>
</ds:datastoreItem>
</file>

<file path=customXml/itemProps3.xml><?xml version="1.0" encoding="utf-8"?>
<ds:datastoreItem xmlns:ds="http://schemas.openxmlformats.org/officeDocument/2006/customXml" ds:itemID="{78ADBFDF-ECAD-48F1-BF2A-759079D320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11709</TotalTime>
  <Words>1781</Words>
  <Application>Microsoft Macintosh PowerPoint</Application>
  <PresentationFormat>Widescreen</PresentationFormat>
  <Paragraphs>335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Aptos</vt:lpstr>
      <vt:lpstr>Aptos Display</vt:lpstr>
      <vt:lpstr>Arial</vt:lpstr>
      <vt:lpstr>Calibri</vt:lpstr>
      <vt:lpstr>Lato</vt:lpstr>
      <vt:lpstr>Lato Black</vt:lpstr>
      <vt:lpstr>Montserrat</vt:lpstr>
      <vt:lpstr>Open Sans</vt:lpstr>
      <vt:lpstr>Plus Jakarta Sans ExtraBold</vt:lpstr>
      <vt:lpstr>1_Custom Design</vt:lpstr>
      <vt:lpstr>3_Custom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Debatri Pramanik</dc:creator>
  <cp:lastModifiedBy>Rajnikant Rakesh</cp:lastModifiedBy>
  <cp:revision>3</cp:revision>
  <dcterms:created xsi:type="dcterms:W3CDTF">2024-02-20T14:01:02Z</dcterms:created>
  <dcterms:modified xsi:type="dcterms:W3CDTF">2024-03-05T03:34:47Z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0x0101001294F0CCC3D6DE46B24D8AA81CE717C5</vt:lpwstr>
  </property>
</Properties>
</file>

<file path=docProps/thumbnail.jpeg>
</file>